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81" r:id="rId4"/>
    <p:sldId id="270" r:id="rId5"/>
    <p:sldId id="277" r:id="rId6"/>
    <p:sldId id="264" r:id="rId7"/>
    <p:sldId id="574" r:id="rId8"/>
    <p:sldId id="576" r:id="rId9"/>
    <p:sldId id="558" r:id="rId10"/>
    <p:sldId id="575" r:id="rId11"/>
    <p:sldId id="559" r:id="rId12"/>
    <p:sldId id="284" r:id="rId13"/>
    <p:sldId id="577" r:id="rId14"/>
    <p:sldId id="278" r:id="rId15"/>
    <p:sldId id="261" r:id="rId16"/>
  </p:sldIdLst>
  <p:sldSz cx="12201525" cy="6858000"/>
  <p:notesSz cx="6858000" cy="9945688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" panose="020B0604020202020204" pitchFamily="34" charset="0"/>
      <p:regular r:id="rId22"/>
      <p:bold r:id="rId23"/>
      <p:italic r:id="rId24"/>
      <p:boldItalic r:id="rId25"/>
    </p:embeddedFont>
  </p:embeddedFontLst>
  <p:defaultTextStyle>
    <a:defPPr>
      <a:defRPr lang="es-E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CRIBA Sergio (CINEA)" initials="ES(" lastIdx="1" clrIdx="0"/>
  <p:cmAuthor id="2" name="Linshalm, Enikoe" initials="LE" lastIdx="1" clrIdx="1">
    <p:extLst>
      <p:ext uri="{19B8F6BF-5375-455C-9EA6-DF929625EA0E}">
        <p15:presenceInfo xmlns:p15="http://schemas.microsoft.com/office/powerpoint/2012/main" userId="S-1-5-21-1708537768-2025429265-839522115-14775" providerId="AD"/>
      </p:ext>
    </p:extLst>
  </p:cmAuthor>
  <p:cmAuthor id="3" name="Weber Matthias" initials="WM" lastIdx="1" clrIdx="2">
    <p:extLst>
      <p:ext uri="{19B8F6BF-5375-455C-9EA6-DF929625EA0E}">
        <p15:presenceInfo xmlns:p15="http://schemas.microsoft.com/office/powerpoint/2012/main" userId="S::Matthias.Weber@ait.ac.at::4c0cfc6a-3af5-4793-834d-fa2f4e6104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4" autoAdjust="0"/>
    <p:restoredTop sz="89259" autoAdjust="0"/>
  </p:normalViewPr>
  <p:slideViewPr>
    <p:cSldViewPr>
      <p:cViewPr varScale="1">
        <p:scale>
          <a:sx n="60" d="100"/>
          <a:sy n="60" d="100"/>
        </p:scale>
        <p:origin x="716" y="2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9T10:17:41" idx="1">
    <p:pos x="10" y="10"/>
    <p:text>Either in the cover page or on the final one, please add the standard acknowledgement of EU funding and disclaimer excluding the EC/Agency responsibility.</p:text>
    <p:extLst>
      <p:ext uri="{C676402C-5697-4E1C-873F-D02D1690AC5C}">
        <p15:threadingInfo xmlns:p15="http://schemas.microsoft.com/office/powerpoint/2012/main" timeZoneBias="-120"/>
      </p:ext>
      <p:ext uri="{19B8F6BF-5375-455C-9EA6-DF929625EA0E}">
        <p15:presenceInfo xmlns:p15="http://schemas.microsoft.com/office/powerpoint/2012/main" xmlns:w="http://schemas.openxmlformats.org/wordprocessingml/2006/main" xmlns:m="http://schemas.openxmlformats.org/officeDocument/2006/math" xmlns="" userId="teamlab_data:0;1;1;1;22;ESCRIBA Sergio (CINEA);2;1;0;3;20;2022-06-29T08:17:41Z;4;38;{00F30048-00D0-4145-8827-007700F20093};" providerId="AD"/>
      </p:ext>
    </p:extLst>
  </p:cm>
</p:cmLst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rami5missions.eu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rami5missions.e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3A710-56F5-4C01-ACB7-F216D01BF5B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F599125-FF23-483A-B622-0F451A6B25EB}">
      <dgm:prSet phldrT="[Text]" custT="1"/>
      <dgm:spPr>
        <a:noFill/>
      </dgm:spPr>
      <dgm:t>
        <a:bodyPr/>
        <a:lstStyle/>
        <a:p>
          <a:pPr algn="l">
            <a:lnSpc>
              <a:spcPct val="100000"/>
            </a:lnSpc>
          </a:pPr>
          <a:r>
            <a:rPr lang="en-GB" sz="1800" kern="12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rPr>
            <a:t>To support the </a:t>
          </a:r>
          <a:r>
            <a:rPr lang="en-GB" sz="1800" b="1" kern="12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rPr>
            <a:t>alignment and coordination </a:t>
          </a:r>
          <a:r>
            <a:rPr lang="en-GB" sz="1800" kern="12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rPr>
            <a:t>between national, regional and local initiatives </a:t>
          </a:r>
        </a:p>
        <a:p>
          <a:pPr algn="l">
            <a:lnSpc>
              <a:spcPct val="100000"/>
            </a:lnSpc>
          </a:pP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To </a:t>
          </a:r>
          <a:r>
            <a:rPr lang="en-GB" sz="1800" b="1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exchange best practice </a:t>
          </a: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on how national, regional and local efforts and related funding can contribute to missions’ objectives</a:t>
          </a:r>
        </a:p>
        <a:p>
          <a:pPr algn="l">
            <a:lnSpc>
              <a:spcPct val="100000"/>
            </a:lnSpc>
          </a:pP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To </a:t>
          </a:r>
          <a:r>
            <a:rPr lang="en-GB" sz="1800" b="1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facilitate the engagement of regional and local actors </a:t>
          </a: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in support of EU-level and national activities; </a:t>
          </a:r>
        </a:p>
        <a:p>
          <a:pPr algn="l">
            <a:lnSpc>
              <a:spcPct val="100000"/>
            </a:lnSpc>
          </a:pP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To </a:t>
          </a:r>
          <a:r>
            <a:rPr lang="en-GB" sz="1800" b="1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map the relevant national, regional and local stakeholders (</a:t>
          </a: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incl. civil society organisations and institutions) and </a:t>
          </a:r>
          <a:r>
            <a:rPr lang="en-GB" sz="1800" b="1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funding streams</a:t>
          </a:r>
          <a:endParaRPr lang="en-GB" sz="1800" b="1" kern="1200" dirty="0">
            <a:solidFill>
              <a:srgbClr val="FF0000"/>
            </a:solidFill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</a:pP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To </a:t>
          </a:r>
          <a:r>
            <a:rPr lang="en-GB" sz="1800" b="1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prepare for potential hubs at national level</a:t>
          </a: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</a:p>
        <a:p>
          <a:pPr algn="l">
            <a:lnSpc>
              <a:spcPct val="100000"/>
            </a:lnSpc>
          </a:pP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To </a:t>
          </a:r>
          <a:r>
            <a:rPr lang="en-GB" sz="1800" b="1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develop the basis for a mission governance model</a:t>
          </a: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</a:p>
        <a:p>
          <a:pPr algn="l">
            <a:lnSpc>
              <a:spcPct val="100000"/>
            </a:lnSpc>
          </a:pP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To </a:t>
          </a:r>
          <a:r>
            <a:rPr lang="en-GB" sz="1800" b="1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raise awareness and to engage and mobilise key stakeholders and citizens </a:t>
          </a:r>
          <a:r>
            <a:rPr lang="en-GB" sz="1800" b="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to </a:t>
          </a: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actively participate in EU Missions processes and activities </a:t>
          </a:r>
          <a:endParaRPr lang="de-AT" sz="1800" kern="1200" dirty="0">
            <a:solidFill>
              <a:schemeClr val="tx1"/>
            </a:solidFill>
          </a:endParaRPr>
        </a:p>
      </dgm:t>
    </dgm:pt>
    <dgm:pt modelId="{1EEF17DD-4BBF-4876-9A90-DF2546DC2CDE}" type="parTrans" cxnId="{1DA36245-2A14-4A3A-974C-A4EA8B3CDB99}">
      <dgm:prSet/>
      <dgm:spPr/>
      <dgm:t>
        <a:bodyPr/>
        <a:lstStyle/>
        <a:p>
          <a:endParaRPr lang="de-DE"/>
        </a:p>
      </dgm:t>
    </dgm:pt>
    <dgm:pt modelId="{1644B473-A77A-40E2-9649-23E4288A72B4}" type="sibTrans" cxnId="{1DA36245-2A14-4A3A-974C-A4EA8B3CDB99}">
      <dgm:prSet/>
      <dgm:spPr/>
      <dgm:t>
        <a:bodyPr/>
        <a:lstStyle/>
        <a:p>
          <a:endParaRPr lang="de-DE"/>
        </a:p>
      </dgm:t>
    </dgm:pt>
    <dgm:pt modelId="{41DCD77F-149B-406F-9D56-48BDBDC786DE}" type="pres">
      <dgm:prSet presAssocID="{EFA3A710-56F5-4C01-ACB7-F216D01BF5B3}" presName="Name0" presStyleCnt="0">
        <dgm:presLayoutVars>
          <dgm:dir/>
          <dgm:animLvl val="lvl"/>
          <dgm:resizeHandles val="exact"/>
        </dgm:presLayoutVars>
      </dgm:prSet>
      <dgm:spPr/>
    </dgm:pt>
    <dgm:pt modelId="{1F1EAA09-0F0F-4627-87FD-BDDE9548934A}" type="pres">
      <dgm:prSet presAssocID="{CF599125-FF23-483A-B622-0F451A6B25EB}" presName="linNode" presStyleCnt="0"/>
      <dgm:spPr/>
    </dgm:pt>
    <dgm:pt modelId="{C5E27BE7-78C0-49BB-AAAE-0061118E8D64}" type="pres">
      <dgm:prSet presAssocID="{CF599125-FF23-483A-B622-0F451A6B25EB}" presName="parentText" presStyleLbl="node1" presStyleIdx="0" presStyleCnt="1" custScaleX="252617" custLinFactNeighborX="1042" custLinFactNeighborY="-550">
        <dgm:presLayoutVars>
          <dgm:chMax val="1"/>
          <dgm:bulletEnabled val="1"/>
        </dgm:presLayoutVars>
      </dgm:prSet>
      <dgm:spPr/>
    </dgm:pt>
  </dgm:ptLst>
  <dgm:cxnLst>
    <dgm:cxn modelId="{CD6D0806-5C2F-4E6A-861D-18C2D1779764}" type="presOf" srcId="{EFA3A710-56F5-4C01-ACB7-F216D01BF5B3}" destId="{41DCD77F-149B-406F-9D56-48BDBDC786DE}" srcOrd="0" destOrd="0" presId="urn:microsoft.com/office/officeart/2005/8/layout/vList5"/>
    <dgm:cxn modelId="{1DA36245-2A14-4A3A-974C-A4EA8B3CDB99}" srcId="{EFA3A710-56F5-4C01-ACB7-F216D01BF5B3}" destId="{CF599125-FF23-483A-B622-0F451A6B25EB}" srcOrd="0" destOrd="0" parTransId="{1EEF17DD-4BBF-4876-9A90-DF2546DC2CDE}" sibTransId="{1644B473-A77A-40E2-9649-23E4288A72B4}"/>
    <dgm:cxn modelId="{CA3B9FAE-5D27-4105-9E9F-52C32BCB093B}" type="presOf" srcId="{CF599125-FF23-483A-B622-0F451A6B25EB}" destId="{C5E27BE7-78C0-49BB-AAAE-0061118E8D64}" srcOrd="0" destOrd="0" presId="urn:microsoft.com/office/officeart/2005/8/layout/vList5"/>
    <dgm:cxn modelId="{394D5F13-126C-4876-A55A-4D9B87C5930F}" type="presParOf" srcId="{41DCD77F-149B-406F-9D56-48BDBDC786DE}" destId="{1F1EAA09-0F0F-4627-87FD-BDDE9548934A}" srcOrd="0" destOrd="0" presId="urn:microsoft.com/office/officeart/2005/8/layout/vList5"/>
    <dgm:cxn modelId="{FFCBDE73-D6F4-491D-BF71-7F4FF245CFFA}" type="presParOf" srcId="{1F1EAA09-0F0F-4627-87FD-BDDE9548934A}" destId="{C5E27BE7-78C0-49BB-AAAE-0061118E8D64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A3A710-56F5-4C01-ACB7-F216D01BF5B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F599125-FF23-483A-B622-0F451A6B25EB}">
      <dgm:prSet phldrT="[Text]" custT="1"/>
      <dgm:spPr/>
      <dgm:t>
        <a:bodyPr/>
        <a:lstStyle/>
        <a:p>
          <a:r>
            <a:rPr lang="de-DE" sz="3200" dirty="0"/>
            <a:t>EMIN</a:t>
          </a:r>
        </a:p>
      </dgm:t>
    </dgm:pt>
    <dgm:pt modelId="{1EEF17DD-4BBF-4876-9A90-DF2546DC2CDE}" type="parTrans" cxnId="{1DA36245-2A14-4A3A-974C-A4EA8B3CDB99}">
      <dgm:prSet/>
      <dgm:spPr/>
      <dgm:t>
        <a:bodyPr/>
        <a:lstStyle/>
        <a:p>
          <a:endParaRPr lang="de-DE"/>
        </a:p>
      </dgm:t>
    </dgm:pt>
    <dgm:pt modelId="{1644B473-A77A-40E2-9649-23E4288A72B4}" type="sibTrans" cxnId="{1DA36245-2A14-4A3A-974C-A4EA8B3CDB99}">
      <dgm:prSet/>
      <dgm:spPr/>
      <dgm:t>
        <a:bodyPr/>
        <a:lstStyle/>
        <a:p>
          <a:endParaRPr lang="de-DE"/>
        </a:p>
      </dgm:t>
    </dgm:pt>
    <dgm:pt modelId="{0E3EB3DA-792E-443F-A77C-EB2FC5BF71D3}">
      <dgm:prSet phldrT="[Text]" custT="1"/>
      <dgm:spPr/>
      <dgm:t>
        <a:bodyPr/>
        <a:lstStyle/>
        <a:p>
          <a:r>
            <a:rPr lang="de-DE" sz="1800" b="1" dirty="0"/>
            <a:t>European Mission Network</a:t>
          </a:r>
        </a:p>
      </dgm:t>
    </dgm:pt>
    <dgm:pt modelId="{6DD23535-806A-4AF5-BEF7-5CBBB6E0438C}" type="parTrans" cxnId="{DE96C6C7-1A6D-4FEC-84AF-86634191CBC1}">
      <dgm:prSet/>
      <dgm:spPr/>
      <dgm:t>
        <a:bodyPr/>
        <a:lstStyle/>
        <a:p>
          <a:endParaRPr lang="de-DE"/>
        </a:p>
      </dgm:t>
    </dgm:pt>
    <dgm:pt modelId="{81346AB5-207A-4D96-BB95-C0154792569F}" type="sibTrans" cxnId="{DE96C6C7-1A6D-4FEC-84AF-86634191CBC1}">
      <dgm:prSet/>
      <dgm:spPr/>
      <dgm:t>
        <a:bodyPr/>
        <a:lstStyle/>
        <a:p>
          <a:endParaRPr lang="de-DE"/>
        </a:p>
      </dgm:t>
    </dgm:pt>
    <dgm:pt modelId="{0F752338-2038-4468-B7F9-EFE9870F13AF}">
      <dgm:prSet phldrT="[Text]" custT="1"/>
      <dgm:spPr/>
      <dgm:t>
        <a:bodyPr/>
        <a:lstStyle/>
        <a:p>
          <a:r>
            <a:rPr lang="de-DE" sz="1800" dirty="0" err="1"/>
            <a:t>Intended</a:t>
          </a:r>
          <a:r>
            <a:rPr lang="de-DE" sz="1800" dirty="0"/>
            <a:t> </a:t>
          </a:r>
          <a:r>
            <a:rPr lang="de-DE" sz="1800" dirty="0" err="1"/>
            <a:t>to</a:t>
          </a:r>
          <a:r>
            <a:rPr lang="de-DE" sz="1800" dirty="0"/>
            <a:t> </a:t>
          </a:r>
          <a:r>
            <a:rPr lang="de-DE" sz="1800" dirty="0" err="1"/>
            <a:t>be</a:t>
          </a:r>
          <a:r>
            <a:rPr lang="de-DE" sz="1800" dirty="0"/>
            <a:t> </a:t>
          </a:r>
          <a:r>
            <a:rPr lang="de-DE" sz="1800" dirty="0" err="1"/>
            <a:t>sustained</a:t>
          </a:r>
          <a:r>
            <a:rPr lang="de-DE" sz="1800" dirty="0"/>
            <a:t> </a:t>
          </a:r>
          <a:r>
            <a:rPr lang="de-DE" sz="1800" dirty="0" err="1"/>
            <a:t>and</a:t>
          </a:r>
          <a:r>
            <a:rPr lang="de-DE" sz="1800" dirty="0"/>
            <a:t> link </a:t>
          </a:r>
          <a:r>
            <a:rPr lang="de-DE" sz="1800" dirty="0" err="1"/>
            <a:t>to</a:t>
          </a:r>
          <a:r>
            <a:rPr lang="de-DE" sz="1800" dirty="0"/>
            <a:t> EU </a:t>
          </a:r>
          <a:r>
            <a:rPr lang="de-DE" sz="1800" dirty="0" err="1"/>
            <a:t>decision</a:t>
          </a:r>
          <a:r>
            <a:rPr lang="de-DE" sz="1800" dirty="0"/>
            <a:t> </a:t>
          </a:r>
          <a:r>
            <a:rPr lang="de-DE" sz="1800" dirty="0" err="1"/>
            <a:t>making</a:t>
          </a:r>
          <a:r>
            <a:rPr lang="de-DE" sz="1800" dirty="0"/>
            <a:t> </a:t>
          </a:r>
          <a:r>
            <a:rPr lang="de-DE" sz="1800" dirty="0" err="1"/>
            <a:t>processes</a:t>
          </a:r>
          <a:endParaRPr lang="de-DE" sz="1800" dirty="0"/>
        </a:p>
      </dgm:t>
    </dgm:pt>
    <dgm:pt modelId="{1301C88B-B181-4222-A3F0-6557F99BA3A2}" type="parTrans" cxnId="{0E4C8068-558E-4B88-A9C9-5FCF9111854A}">
      <dgm:prSet/>
      <dgm:spPr/>
      <dgm:t>
        <a:bodyPr/>
        <a:lstStyle/>
        <a:p>
          <a:endParaRPr lang="de-DE"/>
        </a:p>
      </dgm:t>
    </dgm:pt>
    <dgm:pt modelId="{BA70FA5A-F16F-4538-99A7-50EEF6586260}" type="sibTrans" cxnId="{0E4C8068-558E-4B88-A9C9-5FCF9111854A}">
      <dgm:prSet/>
      <dgm:spPr/>
      <dgm:t>
        <a:bodyPr/>
        <a:lstStyle/>
        <a:p>
          <a:endParaRPr lang="de-DE"/>
        </a:p>
      </dgm:t>
    </dgm:pt>
    <dgm:pt modelId="{62AA8478-6519-4733-A666-19B33CE47F3E}">
      <dgm:prSet phldrT="[Text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>
              <a:solidFill>
                <a:prstClr val="white"/>
              </a:solidFill>
              <a:latin typeface="Calibri"/>
              <a:ea typeface="Arial"/>
              <a:cs typeface="Arial"/>
            </a:rPr>
            <a:t>MAPPING</a:t>
          </a:r>
        </a:p>
      </dgm:t>
    </dgm:pt>
    <dgm:pt modelId="{EAFCEAE2-EA25-4F4E-A073-54FB18DD03BE}" type="parTrans" cxnId="{30BEE598-565B-4B19-897A-34696CB3548B}">
      <dgm:prSet/>
      <dgm:spPr/>
      <dgm:t>
        <a:bodyPr/>
        <a:lstStyle/>
        <a:p>
          <a:endParaRPr lang="de-DE"/>
        </a:p>
      </dgm:t>
    </dgm:pt>
    <dgm:pt modelId="{44631382-58D9-44E4-8E7D-6713C401CBC6}" type="sibTrans" cxnId="{30BEE598-565B-4B19-897A-34696CB3548B}">
      <dgm:prSet/>
      <dgm:spPr/>
      <dgm:t>
        <a:bodyPr/>
        <a:lstStyle/>
        <a:p>
          <a:endParaRPr lang="de-DE"/>
        </a:p>
      </dgm:t>
    </dgm:pt>
    <dgm:pt modelId="{61EA75D3-3882-4A7A-81C4-459B6B994B02}">
      <dgm:prSet phldrT="[Text]" custT="1"/>
      <dgm:spPr/>
      <dgm:t>
        <a:bodyPr/>
        <a:lstStyle/>
        <a:p>
          <a:r>
            <a:rPr lang="de-DE" sz="1800" b="1" dirty="0"/>
            <a:t>Data </a:t>
          </a:r>
          <a:r>
            <a:rPr lang="de-DE" sz="1800" b="1" dirty="0" err="1"/>
            <a:t>base</a:t>
          </a:r>
          <a:r>
            <a:rPr lang="de-DE" sz="1800" b="1" dirty="0"/>
            <a:t> and </a:t>
          </a:r>
          <a:r>
            <a:rPr lang="de-DE" sz="1800" b="1" dirty="0" err="1"/>
            <a:t>survey</a:t>
          </a:r>
          <a:endParaRPr lang="de-DE" sz="1800" dirty="0"/>
        </a:p>
      </dgm:t>
    </dgm:pt>
    <dgm:pt modelId="{28361598-EBC9-4728-A724-F7D0E20FD4F0}" type="parTrans" cxnId="{BA4DB53E-991A-4D9F-8BF9-9B317C08516E}">
      <dgm:prSet/>
      <dgm:spPr/>
      <dgm:t>
        <a:bodyPr/>
        <a:lstStyle/>
        <a:p>
          <a:endParaRPr lang="de-DE"/>
        </a:p>
      </dgm:t>
    </dgm:pt>
    <dgm:pt modelId="{B3F1C1D8-CD09-4677-A31B-B6317BED60C7}" type="sibTrans" cxnId="{BA4DB53E-991A-4D9F-8BF9-9B317C08516E}">
      <dgm:prSet/>
      <dgm:spPr/>
      <dgm:t>
        <a:bodyPr/>
        <a:lstStyle/>
        <a:p>
          <a:endParaRPr lang="de-DE"/>
        </a:p>
      </dgm:t>
    </dgm:pt>
    <dgm:pt modelId="{A6FFAF0A-C0E5-456B-849B-C3D5C6B0F4BB}">
      <dgm:prSet phldrT="[Text]" custT="1"/>
      <dgm:spPr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21920" tIns="60960" rIns="121920" bIns="60960" numCol="1" spcCol="1270" anchor="ctr" anchorCtr="0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>
              <a:solidFill>
                <a:prstClr val="white"/>
              </a:solidFill>
              <a:latin typeface="Calibri"/>
              <a:ea typeface="Arial"/>
              <a:cs typeface="Arial"/>
            </a:rPr>
            <a:t>MLE</a:t>
          </a:r>
        </a:p>
      </dgm:t>
    </dgm:pt>
    <dgm:pt modelId="{98E5A548-A3D5-411E-BFD5-2C4B0775D1B5}" type="parTrans" cxnId="{1AD55D5F-9778-4445-99AF-FC4ED654890E}">
      <dgm:prSet/>
      <dgm:spPr/>
      <dgm:t>
        <a:bodyPr/>
        <a:lstStyle/>
        <a:p>
          <a:endParaRPr lang="de-DE"/>
        </a:p>
      </dgm:t>
    </dgm:pt>
    <dgm:pt modelId="{2C530114-32C7-4BCF-997F-85E0FBC67739}" type="sibTrans" cxnId="{1AD55D5F-9778-4445-99AF-FC4ED654890E}">
      <dgm:prSet/>
      <dgm:spPr/>
      <dgm:t>
        <a:bodyPr/>
        <a:lstStyle/>
        <a:p>
          <a:endParaRPr lang="de-DE"/>
        </a:p>
      </dgm:t>
    </dgm:pt>
    <dgm:pt modelId="{B634AD9A-7AAD-41BF-9489-181BF8915E95}">
      <dgm:prSet phldrT="[Text]" custT="1"/>
      <dgm:spPr/>
      <dgm:t>
        <a:bodyPr/>
        <a:lstStyle/>
        <a:p>
          <a:r>
            <a:rPr lang="de-DE" sz="1800" b="1" dirty="0"/>
            <a:t>Mutual Learning Events</a:t>
          </a:r>
        </a:p>
      </dgm:t>
    </dgm:pt>
    <dgm:pt modelId="{83447DBF-FF6B-442D-A7DA-E350C2B35EF6}" type="parTrans" cxnId="{E051DF68-52F0-46E1-BC3E-332D4168FE1E}">
      <dgm:prSet/>
      <dgm:spPr/>
      <dgm:t>
        <a:bodyPr/>
        <a:lstStyle/>
        <a:p>
          <a:endParaRPr lang="de-DE"/>
        </a:p>
      </dgm:t>
    </dgm:pt>
    <dgm:pt modelId="{D6694E90-FFDC-4DD0-BCAB-5E59BF3A8142}" type="sibTrans" cxnId="{E051DF68-52F0-46E1-BC3E-332D4168FE1E}">
      <dgm:prSet/>
      <dgm:spPr/>
      <dgm:t>
        <a:bodyPr/>
        <a:lstStyle/>
        <a:p>
          <a:endParaRPr lang="de-DE"/>
        </a:p>
      </dgm:t>
    </dgm:pt>
    <dgm:pt modelId="{54D94554-08B4-496A-AEA9-B7D022AD8182}">
      <dgm:prSet phldrT="[Text]" custT="1"/>
      <dgm:spPr/>
      <dgm:t>
        <a:bodyPr/>
        <a:lstStyle/>
        <a:p>
          <a:r>
            <a:rPr lang="de-DE" sz="1800" dirty="0"/>
            <a:t>Flexible, </a:t>
          </a:r>
          <a:r>
            <a:rPr lang="de-DE" sz="1800" dirty="0" err="1"/>
            <a:t>varying</a:t>
          </a:r>
          <a:r>
            <a:rPr lang="de-DE" sz="1800" dirty="0"/>
            <a:t> </a:t>
          </a:r>
          <a:r>
            <a:rPr lang="de-DE" sz="1800" dirty="0" err="1"/>
            <a:t>topics</a:t>
          </a:r>
          <a:r>
            <a:rPr lang="de-DE" sz="1800" dirty="0"/>
            <a:t>, </a:t>
          </a:r>
          <a:r>
            <a:rPr lang="de-DE" sz="1800" dirty="0" err="1"/>
            <a:t>user</a:t>
          </a:r>
          <a:r>
            <a:rPr lang="de-DE" sz="1800" dirty="0"/>
            <a:t> </a:t>
          </a:r>
          <a:r>
            <a:rPr lang="de-DE" sz="1800" dirty="0" err="1"/>
            <a:t>oriented</a:t>
          </a:r>
          <a:r>
            <a:rPr lang="de-DE" sz="1800" dirty="0"/>
            <a:t> / </a:t>
          </a:r>
          <a:r>
            <a:rPr lang="de-DE" sz="1800" dirty="0" err="1"/>
            <a:t>driven</a:t>
          </a:r>
          <a:endParaRPr lang="de-DE" sz="1800" dirty="0"/>
        </a:p>
      </dgm:t>
    </dgm:pt>
    <dgm:pt modelId="{B65773BD-7B27-4697-9FF3-5C8786C5606A}" type="parTrans" cxnId="{0A9C8042-3236-453D-80F7-0764B9CE31B0}">
      <dgm:prSet/>
      <dgm:spPr/>
      <dgm:t>
        <a:bodyPr/>
        <a:lstStyle/>
        <a:p>
          <a:endParaRPr lang="de-DE"/>
        </a:p>
      </dgm:t>
    </dgm:pt>
    <dgm:pt modelId="{694BA446-C7EB-40C6-A7E8-D0CDC4A98B3B}" type="sibTrans" cxnId="{0A9C8042-3236-453D-80F7-0764B9CE31B0}">
      <dgm:prSet/>
      <dgm:spPr/>
      <dgm:t>
        <a:bodyPr/>
        <a:lstStyle/>
        <a:p>
          <a:endParaRPr lang="de-DE"/>
        </a:p>
      </dgm:t>
    </dgm:pt>
    <dgm:pt modelId="{BB5C9C03-C210-4F70-8D27-9F855D0ED652}">
      <dgm:prSet phldrT="[Text]" custT="1"/>
      <dgm:spPr/>
      <dgm:t>
        <a:bodyPr/>
        <a:lstStyle/>
        <a:p>
          <a:r>
            <a:rPr lang="de-DE" sz="3200" kern="1200" dirty="0">
              <a:solidFill>
                <a:prstClr val="white"/>
              </a:solidFill>
              <a:latin typeface="Calibri"/>
              <a:ea typeface="Arial"/>
              <a:cs typeface="Arial"/>
            </a:rPr>
            <a:t>EMIF</a:t>
          </a:r>
        </a:p>
      </dgm:t>
    </dgm:pt>
    <dgm:pt modelId="{454DD3DE-BD3A-4C0C-ADD2-5B9D5BA228FC}" type="parTrans" cxnId="{01E6B046-269D-42CE-BF5E-FD61404EC918}">
      <dgm:prSet/>
      <dgm:spPr/>
      <dgm:t>
        <a:bodyPr/>
        <a:lstStyle/>
        <a:p>
          <a:endParaRPr lang="de-DE"/>
        </a:p>
      </dgm:t>
    </dgm:pt>
    <dgm:pt modelId="{235BB0C0-08B8-41EA-B60C-7A491F3A5628}" type="sibTrans" cxnId="{01E6B046-269D-42CE-BF5E-FD61404EC918}">
      <dgm:prSet/>
      <dgm:spPr/>
      <dgm:t>
        <a:bodyPr/>
        <a:lstStyle/>
        <a:p>
          <a:endParaRPr lang="de-DE"/>
        </a:p>
      </dgm:t>
    </dgm:pt>
    <dgm:pt modelId="{2E2032C1-6C5D-4EE1-8153-1FA1F3E2EEB1}">
      <dgm:prSet phldrT="[Text]" custT="1"/>
      <dgm:spPr/>
      <dgm:t>
        <a:bodyPr/>
        <a:lstStyle/>
        <a:p>
          <a:r>
            <a:rPr lang="de-DE" sz="1800" b="1" dirty="0"/>
            <a:t>European Mission Forum</a:t>
          </a:r>
          <a:endParaRPr lang="de-DE" sz="1800" dirty="0"/>
        </a:p>
      </dgm:t>
    </dgm:pt>
    <dgm:pt modelId="{CBC13660-D2D2-4A92-95E4-5A6DC0C5E198}" type="parTrans" cxnId="{1F8D5CAF-18CB-4E47-B130-9A667B67FB71}">
      <dgm:prSet/>
      <dgm:spPr/>
      <dgm:t>
        <a:bodyPr/>
        <a:lstStyle/>
        <a:p>
          <a:endParaRPr lang="de-DE"/>
        </a:p>
      </dgm:t>
    </dgm:pt>
    <dgm:pt modelId="{9C4D4DEC-A09B-44DA-ADF9-688D6D7E9527}" type="sibTrans" cxnId="{1F8D5CAF-18CB-4E47-B130-9A667B67FB71}">
      <dgm:prSet/>
      <dgm:spPr/>
      <dgm:t>
        <a:bodyPr/>
        <a:lstStyle/>
        <a:p>
          <a:endParaRPr lang="de-DE"/>
        </a:p>
      </dgm:t>
    </dgm:pt>
    <dgm:pt modelId="{F7F15C84-CDE8-47F4-863B-3BFEBE436C55}">
      <dgm:prSet custT="1"/>
      <dgm:spPr/>
      <dgm:t>
        <a:bodyPr/>
        <a:lstStyle/>
        <a:p>
          <a:r>
            <a:rPr lang="de-DE" sz="1800" dirty="0" err="1"/>
            <a:t>Addressing</a:t>
          </a:r>
          <a:r>
            <a:rPr lang="de-DE" sz="1800" dirty="0"/>
            <a:t> </a:t>
          </a:r>
          <a:r>
            <a:rPr lang="de-DE" sz="1800" dirty="0" err="1"/>
            <a:t>broader</a:t>
          </a:r>
          <a:r>
            <a:rPr lang="de-DE" sz="1800" dirty="0"/>
            <a:t> </a:t>
          </a:r>
          <a:r>
            <a:rPr lang="de-DE" sz="1800" dirty="0" err="1"/>
            <a:t>stakeholder</a:t>
          </a:r>
          <a:r>
            <a:rPr lang="de-DE" sz="1800" dirty="0"/>
            <a:t> </a:t>
          </a:r>
          <a:r>
            <a:rPr lang="de-DE" sz="1800" dirty="0" err="1"/>
            <a:t>groups</a:t>
          </a:r>
          <a:endParaRPr lang="de-DE" sz="2000" dirty="0"/>
        </a:p>
      </dgm:t>
    </dgm:pt>
    <dgm:pt modelId="{1FA338D1-E179-4D24-95A6-784A44055B9A}" type="parTrans" cxnId="{D070A82F-0029-4886-8712-E16C48C4FC4D}">
      <dgm:prSet/>
      <dgm:spPr/>
      <dgm:t>
        <a:bodyPr/>
        <a:lstStyle/>
        <a:p>
          <a:endParaRPr lang="de-DE"/>
        </a:p>
      </dgm:t>
    </dgm:pt>
    <dgm:pt modelId="{D88D4058-1413-4047-86E5-5F1ECA4E26FF}" type="sibTrans" cxnId="{D070A82F-0029-4886-8712-E16C48C4FC4D}">
      <dgm:prSet/>
      <dgm:spPr/>
      <dgm:t>
        <a:bodyPr/>
        <a:lstStyle/>
        <a:p>
          <a:endParaRPr lang="de-DE"/>
        </a:p>
      </dgm:t>
    </dgm:pt>
    <dgm:pt modelId="{F8FE8F4D-DF07-4800-A71F-D7F125EBC647}">
      <dgm:prSet phldrT="[Text]" custT="1"/>
      <dgm:spPr/>
      <dgm:t>
        <a:bodyPr/>
        <a:lstStyle/>
        <a:p>
          <a:r>
            <a:rPr lang="de-DE" sz="1800" dirty="0"/>
            <a:t>Monitor the </a:t>
          </a:r>
          <a:r>
            <a:rPr lang="de-DE" sz="1800" dirty="0" err="1"/>
            <a:t>implementation</a:t>
          </a:r>
          <a:r>
            <a:rPr lang="de-DE" sz="1800" dirty="0"/>
            <a:t> of the </a:t>
          </a:r>
          <a:r>
            <a:rPr lang="de-DE" sz="1800" dirty="0" err="1"/>
            <a:t>missions</a:t>
          </a:r>
          <a:endParaRPr lang="de-DE" sz="1800" dirty="0"/>
        </a:p>
      </dgm:t>
    </dgm:pt>
    <dgm:pt modelId="{EEEF0B83-EA08-4153-ACA8-320464A6BD97}" type="parTrans" cxnId="{FA7C1CB6-D410-4E50-A45F-EB94B497CA72}">
      <dgm:prSet/>
      <dgm:spPr/>
      <dgm:t>
        <a:bodyPr/>
        <a:lstStyle/>
        <a:p>
          <a:endParaRPr lang="de-DE"/>
        </a:p>
      </dgm:t>
    </dgm:pt>
    <dgm:pt modelId="{40E32EB1-F02B-4674-AB0A-715B67FD0902}" type="sibTrans" cxnId="{FA7C1CB6-D410-4E50-A45F-EB94B497CA72}">
      <dgm:prSet/>
      <dgm:spPr/>
      <dgm:t>
        <a:bodyPr/>
        <a:lstStyle/>
        <a:p>
          <a:endParaRPr lang="de-DE"/>
        </a:p>
      </dgm:t>
    </dgm:pt>
    <dgm:pt modelId="{41DCD77F-149B-406F-9D56-48BDBDC786DE}" type="pres">
      <dgm:prSet presAssocID="{EFA3A710-56F5-4C01-ACB7-F216D01BF5B3}" presName="Name0" presStyleCnt="0">
        <dgm:presLayoutVars>
          <dgm:dir/>
          <dgm:animLvl val="lvl"/>
          <dgm:resizeHandles val="exact"/>
        </dgm:presLayoutVars>
      </dgm:prSet>
      <dgm:spPr/>
    </dgm:pt>
    <dgm:pt modelId="{1F1EAA09-0F0F-4627-87FD-BDDE9548934A}" type="pres">
      <dgm:prSet presAssocID="{CF599125-FF23-483A-B622-0F451A6B25EB}" presName="linNode" presStyleCnt="0"/>
      <dgm:spPr/>
    </dgm:pt>
    <dgm:pt modelId="{C5E27BE7-78C0-49BB-AAAE-0061118E8D64}" type="pres">
      <dgm:prSet presAssocID="{CF599125-FF23-483A-B622-0F451A6B25EB}" presName="parentText" presStyleLbl="node1" presStyleIdx="0" presStyleCnt="4" custScaleX="71951">
        <dgm:presLayoutVars>
          <dgm:chMax val="1"/>
          <dgm:bulletEnabled val="1"/>
        </dgm:presLayoutVars>
      </dgm:prSet>
      <dgm:spPr/>
    </dgm:pt>
    <dgm:pt modelId="{B9E0DCF7-ADBC-4E3F-B1A1-02D7B536165D}" type="pres">
      <dgm:prSet presAssocID="{CF599125-FF23-483A-B622-0F451A6B25EB}" presName="descendantText" presStyleLbl="alignAccFollowNode1" presStyleIdx="0" presStyleCnt="4">
        <dgm:presLayoutVars>
          <dgm:bulletEnabled val="1"/>
        </dgm:presLayoutVars>
      </dgm:prSet>
      <dgm:spPr/>
    </dgm:pt>
    <dgm:pt modelId="{7DAA507C-AEC4-4A79-AB23-4CE672ABA702}" type="pres">
      <dgm:prSet presAssocID="{1644B473-A77A-40E2-9649-23E4288A72B4}" presName="sp" presStyleCnt="0"/>
      <dgm:spPr/>
    </dgm:pt>
    <dgm:pt modelId="{E8CC2663-DA5F-4929-AE52-06A890F6DBF5}" type="pres">
      <dgm:prSet presAssocID="{62AA8478-6519-4733-A666-19B33CE47F3E}" presName="linNode" presStyleCnt="0"/>
      <dgm:spPr/>
    </dgm:pt>
    <dgm:pt modelId="{B5DBDA44-38B6-43C9-B00C-B58532936BF4}" type="pres">
      <dgm:prSet presAssocID="{62AA8478-6519-4733-A666-19B33CE47F3E}" presName="parentText" presStyleLbl="node1" presStyleIdx="1" presStyleCnt="4" custScaleX="72931">
        <dgm:presLayoutVars>
          <dgm:chMax val="1"/>
          <dgm:bulletEnabled val="1"/>
        </dgm:presLayoutVars>
      </dgm:prSet>
      <dgm:spPr/>
    </dgm:pt>
    <dgm:pt modelId="{453E2ED2-D083-4BCD-AA7B-1039E84D2E4A}" type="pres">
      <dgm:prSet presAssocID="{62AA8478-6519-4733-A666-19B33CE47F3E}" presName="descendantText" presStyleLbl="alignAccFollowNode1" presStyleIdx="1" presStyleCnt="4">
        <dgm:presLayoutVars>
          <dgm:bulletEnabled val="1"/>
        </dgm:presLayoutVars>
      </dgm:prSet>
      <dgm:spPr/>
    </dgm:pt>
    <dgm:pt modelId="{CBBF71B8-0686-470C-8148-A42A342599DF}" type="pres">
      <dgm:prSet presAssocID="{44631382-58D9-44E4-8E7D-6713C401CBC6}" presName="sp" presStyleCnt="0"/>
      <dgm:spPr/>
    </dgm:pt>
    <dgm:pt modelId="{6398C3C5-8AA4-4EC4-A79F-AC7036739FCE}" type="pres">
      <dgm:prSet presAssocID="{A6FFAF0A-C0E5-456B-849B-C3D5C6B0F4BB}" presName="linNode" presStyleCnt="0"/>
      <dgm:spPr/>
    </dgm:pt>
    <dgm:pt modelId="{BA0B7AB7-F430-43FC-B6F5-A7DCAB13139E}" type="pres">
      <dgm:prSet presAssocID="{A6FFAF0A-C0E5-456B-849B-C3D5C6B0F4BB}" presName="parentText" presStyleLbl="node1" presStyleIdx="2" presStyleCnt="4" custScaleX="72931">
        <dgm:presLayoutVars>
          <dgm:chMax val="1"/>
          <dgm:bulletEnabled val="1"/>
        </dgm:presLayoutVars>
      </dgm:prSet>
      <dgm:spPr>
        <a:xfrm>
          <a:off x="457311" y="1450784"/>
          <a:ext cx="2287113" cy="690166"/>
        </a:xfrm>
        <a:prstGeom prst="roundRect">
          <a:avLst/>
        </a:prstGeom>
      </dgm:spPr>
    </dgm:pt>
    <dgm:pt modelId="{7A49B518-D5F4-4C10-8C67-3CA47B91CD82}" type="pres">
      <dgm:prSet presAssocID="{A6FFAF0A-C0E5-456B-849B-C3D5C6B0F4BB}" presName="descendantText" presStyleLbl="alignAccFollowNode1" presStyleIdx="2" presStyleCnt="4" custLinFactNeighborY="0">
        <dgm:presLayoutVars>
          <dgm:bulletEnabled val="1"/>
        </dgm:presLayoutVars>
      </dgm:prSet>
      <dgm:spPr/>
    </dgm:pt>
    <dgm:pt modelId="{784E7ED0-ED62-45BD-ACDE-7A87FC9EF5AB}" type="pres">
      <dgm:prSet presAssocID="{2C530114-32C7-4BCF-997F-85E0FBC67739}" presName="sp" presStyleCnt="0"/>
      <dgm:spPr/>
    </dgm:pt>
    <dgm:pt modelId="{140C7A29-7506-4225-9A19-9C0A539343F2}" type="pres">
      <dgm:prSet presAssocID="{BB5C9C03-C210-4F70-8D27-9F855D0ED652}" presName="linNode" presStyleCnt="0"/>
      <dgm:spPr/>
    </dgm:pt>
    <dgm:pt modelId="{B742E8B4-ADBA-4D91-9B8D-4313F4C65382}" type="pres">
      <dgm:prSet presAssocID="{BB5C9C03-C210-4F70-8D27-9F855D0ED652}" presName="parentText" presStyleLbl="node1" presStyleIdx="3" presStyleCnt="4" custScaleX="72957">
        <dgm:presLayoutVars>
          <dgm:chMax val="1"/>
          <dgm:bulletEnabled val="1"/>
        </dgm:presLayoutVars>
      </dgm:prSet>
      <dgm:spPr/>
    </dgm:pt>
    <dgm:pt modelId="{8AC7A8F1-2713-416F-9264-56804C9CF6A2}" type="pres">
      <dgm:prSet presAssocID="{BB5C9C03-C210-4F70-8D27-9F855D0ED65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7786D903-8117-44EC-BEE1-6DFE65A3FFA4}" type="presOf" srcId="{BB5C9C03-C210-4F70-8D27-9F855D0ED652}" destId="{B742E8B4-ADBA-4D91-9B8D-4313F4C65382}" srcOrd="0" destOrd="0" presId="urn:microsoft.com/office/officeart/2005/8/layout/vList5"/>
    <dgm:cxn modelId="{CD6D0806-5C2F-4E6A-861D-18C2D1779764}" type="presOf" srcId="{EFA3A710-56F5-4C01-ACB7-F216D01BF5B3}" destId="{41DCD77F-149B-406F-9D56-48BDBDC786DE}" srcOrd="0" destOrd="0" presId="urn:microsoft.com/office/officeart/2005/8/layout/vList5"/>
    <dgm:cxn modelId="{EFC23C1E-3F49-4886-AA1D-0803B013BBBD}" type="presOf" srcId="{2E2032C1-6C5D-4EE1-8153-1FA1F3E2EEB1}" destId="{8AC7A8F1-2713-416F-9264-56804C9CF6A2}" srcOrd="0" destOrd="0" presId="urn:microsoft.com/office/officeart/2005/8/layout/vList5"/>
    <dgm:cxn modelId="{D070A82F-0029-4886-8712-E16C48C4FC4D}" srcId="{BB5C9C03-C210-4F70-8D27-9F855D0ED652}" destId="{F7F15C84-CDE8-47F4-863B-3BFEBE436C55}" srcOrd="1" destOrd="0" parTransId="{1FA338D1-E179-4D24-95A6-784A44055B9A}" sibTransId="{D88D4058-1413-4047-86E5-5F1ECA4E26FF}"/>
    <dgm:cxn modelId="{BA4DB53E-991A-4D9F-8BF9-9B317C08516E}" srcId="{62AA8478-6519-4733-A666-19B33CE47F3E}" destId="{61EA75D3-3882-4A7A-81C4-459B6B994B02}" srcOrd="0" destOrd="0" parTransId="{28361598-EBC9-4728-A724-F7D0E20FD4F0}" sibTransId="{B3F1C1D8-CD09-4677-A31B-B6317BED60C7}"/>
    <dgm:cxn modelId="{1AD55D5F-9778-4445-99AF-FC4ED654890E}" srcId="{EFA3A710-56F5-4C01-ACB7-F216D01BF5B3}" destId="{A6FFAF0A-C0E5-456B-849B-C3D5C6B0F4BB}" srcOrd="2" destOrd="0" parTransId="{98E5A548-A3D5-411E-BFD5-2C4B0775D1B5}" sibTransId="{2C530114-32C7-4BCF-997F-85E0FBC67739}"/>
    <dgm:cxn modelId="{0A9C8042-3236-453D-80F7-0764B9CE31B0}" srcId="{A6FFAF0A-C0E5-456B-849B-C3D5C6B0F4BB}" destId="{54D94554-08B4-496A-AEA9-B7D022AD8182}" srcOrd="1" destOrd="0" parTransId="{B65773BD-7B27-4697-9FF3-5C8786C5606A}" sibTransId="{694BA446-C7EB-40C6-A7E8-D0CDC4A98B3B}"/>
    <dgm:cxn modelId="{1DA36245-2A14-4A3A-974C-A4EA8B3CDB99}" srcId="{EFA3A710-56F5-4C01-ACB7-F216D01BF5B3}" destId="{CF599125-FF23-483A-B622-0F451A6B25EB}" srcOrd="0" destOrd="0" parTransId="{1EEF17DD-4BBF-4876-9A90-DF2546DC2CDE}" sibTransId="{1644B473-A77A-40E2-9649-23E4288A72B4}"/>
    <dgm:cxn modelId="{01E6B046-269D-42CE-BF5E-FD61404EC918}" srcId="{EFA3A710-56F5-4C01-ACB7-F216D01BF5B3}" destId="{BB5C9C03-C210-4F70-8D27-9F855D0ED652}" srcOrd="3" destOrd="0" parTransId="{454DD3DE-BD3A-4C0C-ADD2-5B9D5BA228FC}" sibTransId="{235BB0C0-08B8-41EA-B60C-7A491F3A5628}"/>
    <dgm:cxn modelId="{22E51F48-808A-49E1-902B-C8A546938A4A}" type="presOf" srcId="{F8FE8F4D-DF07-4800-A71F-D7F125EBC647}" destId="{453E2ED2-D083-4BCD-AA7B-1039E84D2E4A}" srcOrd="0" destOrd="1" presId="urn:microsoft.com/office/officeart/2005/8/layout/vList5"/>
    <dgm:cxn modelId="{0E4C8068-558E-4B88-A9C9-5FCF9111854A}" srcId="{CF599125-FF23-483A-B622-0F451A6B25EB}" destId="{0F752338-2038-4468-B7F9-EFE9870F13AF}" srcOrd="1" destOrd="0" parTransId="{1301C88B-B181-4222-A3F0-6557F99BA3A2}" sibTransId="{BA70FA5A-F16F-4538-99A7-50EEF6586260}"/>
    <dgm:cxn modelId="{E051DF68-52F0-46E1-BC3E-332D4168FE1E}" srcId="{A6FFAF0A-C0E5-456B-849B-C3D5C6B0F4BB}" destId="{B634AD9A-7AAD-41BF-9489-181BF8915E95}" srcOrd="0" destOrd="0" parTransId="{83447DBF-FF6B-442D-A7DA-E350C2B35EF6}" sibTransId="{D6694E90-FFDC-4DD0-BCAB-5E59BF3A8142}"/>
    <dgm:cxn modelId="{30853690-B3D9-42CE-BE27-5C3E84AA66C2}" type="presOf" srcId="{B634AD9A-7AAD-41BF-9489-181BF8915E95}" destId="{7A49B518-D5F4-4C10-8C67-3CA47B91CD82}" srcOrd="0" destOrd="0" presId="urn:microsoft.com/office/officeart/2005/8/layout/vList5"/>
    <dgm:cxn modelId="{30BEE598-565B-4B19-897A-34696CB3548B}" srcId="{EFA3A710-56F5-4C01-ACB7-F216D01BF5B3}" destId="{62AA8478-6519-4733-A666-19B33CE47F3E}" srcOrd="1" destOrd="0" parTransId="{EAFCEAE2-EA25-4F4E-A073-54FB18DD03BE}" sibTransId="{44631382-58D9-44E4-8E7D-6713C401CBC6}"/>
    <dgm:cxn modelId="{D2838B9E-4C44-4B8D-B4CB-032454C0598D}" type="presOf" srcId="{54D94554-08B4-496A-AEA9-B7D022AD8182}" destId="{7A49B518-D5F4-4C10-8C67-3CA47B91CD82}" srcOrd="0" destOrd="1" presId="urn:microsoft.com/office/officeart/2005/8/layout/vList5"/>
    <dgm:cxn modelId="{4EEC48A0-309B-4BDD-AD8D-CE37BC013396}" type="presOf" srcId="{62AA8478-6519-4733-A666-19B33CE47F3E}" destId="{B5DBDA44-38B6-43C9-B00C-B58532936BF4}" srcOrd="0" destOrd="0" presId="urn:microsoft.com/office/officeart/2005/8/layout/vList5"/>
    <dgm:cxn modelId="{CA3B9FAE-5D27-4105-9E9F-52C32BCB093B}" type="presOf" srcId="{CF599125-FF23-483A-B622-0F451A6B25EB}" destId="{C5E27BE7-78C0-49BB-AAAE-0061118E8D64}" srcOrd="0" destOrd="0" presId="urn:microsoft.com/office/officeart/2005/8/layout/vList5"/>
    <dgm:cxn modelId="{1F8D5CAF-18CB-4E47-B130-9A667B67FB71}" srcId="{BB5C9C03-C210-4F70-8D27-9F855D0ED652}" destId="{2E2032C1-6C5D-4EE1-8153-1FA1F3E2EEB1}" srcOrd="0" destOrd="0" parTransId="{CBC13660-D2D2-4A92-95E4-5A6DC0C5E198}" sibTransId="{9C4D4DEC-A09B-44DA-ADF9-688D6D7E9527}"/>
    <dgm:cxn modelId="{FA7C1CB6-D410-4E50-A45F-EB94B497CA72}" srcId="{62AA8478-6519-4733-A666-19B33CE47F3E}" destId="{F8FE8F4D-DF07-4800-A71F-D7F125EBC647}" srcOrd="1" destOrd="0" parTransId="{EEEF0B83-EA08-4153-ACA8-320464A6BD97}" sibTransId="{40E32EB1-F02B-4674-AB0A-715B67FD0902}"/>
    <dgm:cxn modelId="{DE96C6C7-1A6D-4FEC-84AF-86634191CBC1}" srcId="{CF599125-FF23-483A-B622-0F451A6B25EB}" destId="{0E3EB3DA-792E-443F-A77C-EB2FC5BF71D3}" srcOrd="0" destOrd="0" parTransId="{6DD23535-806A-4AF5-BEF7-5CBBB6E0438C}" sibTransId="{81346AB5-207A-4D96-BB95-C0154792569F}"/>
    <dgm:cxn modelId="{D8D3DFD2-023D-4F38-9AD9-6A79AF620196}" type="presOf" srcId="{61EA75D3-3882-4A7A-81C4-459B6B994B02}" destId="{453E2ED2-D083-4BCD-AA7B-1039E84D2E4A}" srcOrd="0" destOrd="0" presId="urn:microsoft.com/office/officeart/2005/8/layout/vList5"/>
    <dgm:cxn modelId="{76995AD4-06EA-45A0-A734-E191394679E9}" type="presOf" srcId="{0F752338-2038-4468-B7F9-EFE9870F13AF}" destId="{B9E0DCF7-ADBC-4E3F-B1A1-02D7B536165D}" srcOrd="0" destOrd="1" presId="urn:microsoft.com/office/officeart/2005/8/layout/vList5"/>
    <dgm:cxn modelId="{E43D56E6-E99F-4EEC-9BD4-A1B9D864966C}" type="presOf" srcId="{F7F15C84-CDE8-47F4-863B-3BFEBE436C55}" destId="{8AC7A8F1-2713-416F-9264-56804C9CF6A2}" srcOrd="0" destOrd="1" presId="urn:microsoft.com/office/officeart/2005/8/layout/vList5"/>
    <dgm:cxn modelId="{8269EFE8-0C3A-47B6-956D-3E6610EFF03C}" type="presOf" srcId="{A6FFAF0A-C0E5-456B-849B-C3D5C6B0F4BB}" destId="{BA0B7AB7-F430-43FC-B6F5-A7DCAB13139E}" srcOrd="0" destOrd="0" presId="urn:microsoft.com/office/officeart/2005/8/layout/vList5"/>
    <dgm:cxn modelId="{B873CCF2-F0E6-4A6E-9B4A-BFEA1EE9D946}" type="presOf" srcId="{0E3EB3DA-792E-443F-A77C-EB2FC5BF71D3}" destId="{B9E0DCF7-ADBC-4E3F-B1A1-02D7B536165D}" srcOrd="0" destOrd="0" presId="urn:microsoft.com/office/officeart/2005/8/layout/vList5"/>
    <dgm:cxn modelId="{394D5F13-126C-4876-A55A-4D9B87C5930F}" type="presParOf" srcId="{41DCD77F-149B-406F-9D56-48BDBDC786DE}" destId="{1F1EAA09-0F0F-4627-87FD-BDDE9548934A}" srcOrd="0" destOrd="0" presId="urn:microsoft.com/office/officeart/2005/8/layout/vList5"/>
    <dgm:cxn modelId="{FFCBDE73-D6F4-491D-BF71-7F4FF245CFFA}" type="presParOf" srcId="{1F1EAA09-0F0F-4627-87FD-BDDE9548934A}" destId="{C5E27BE7-78C0-49BB-AAAE-0061118E8D64}" srcOrd="0" destOrd="0" presId="urn:microsoft.com/office/officeart/2005/8/layout/vList5"/>
    <dgm:cxn modelId="{F8CC8D99-33B7-42F9-8E6C-C02C0B4F7BD2}" type="presParOf" srcId="{1F1EAA09-0F0F-4627-87FD-BDDE9548934A}" destId="{B9E0DCF7-ADBC-4E3F-B1A1-02D7B536165D}" srcOrd="1" destOrd="0" presId="urn:microsoft.com/office/officeart/2005/8/layout/vList5"/>
    <dgm:cxn modelId="{239D1C90-E80F-4D7E-B072-09C20A47611A}" type="presParOf" srcId="{41DCD77F-149B-406F-9D56-48BDBDC786DE}" destId="{7DAA507C-AEC4-4A79-AB23-4CE672ABA702}" srcOrd="1" destOrd="0" presId="urn:microsoft.com/office/officeart/2005/8/layout/vList5"/>
    <dgm:cxn modelId="{72FAD8CD-DC5E-43FA-BDF4-59F0834A7290}" type="presParOf" srcId="{41DCD77F-149B-406F-9D56-48BDBDC786DE}" destId="{E8CC2663-DA5F-4929-AE52-06A890F6DBF5}" srcOrd="2" destOrd="0" presId="urn:microsoft.com/office/officeart/2005/8/layout/vList5"/>
    <dgm:cxn modelId="{F817F40E-5FA9-4605-AE48-D999E3FE2325}" type="presParOf" srcId="{E8CC2663-DA5F-4929-AE52-06A890F6DBF5}" destId="{B5DBDA44-38B6-43C9-B00C-B58532936BF4}" srcOrd="0" destOrd="0" presId="urn:microsoft.com/office/officeart/2005/8/layout/vList5"/>
    <dgm:cxn modelId="{E48A6580-AA87-44C0-ACBB-3F2E16FDF90F}" type="presParOf" srcId="{E8CC2663-DA5F-4929-AE52-06A890F6DBF5}" destId="{453E2ED2-D083-4BCD-AA7B-1039E84D2E4A}" srcOrd="1" destOrd="0" presId="urn:microsoft.com/office/officeart/2005/8/layout/vList5"/>
    <dgm:cxn modelId="{74DA58D6-B298-415F-A5A0-850C940B06F8}" type="presParOf" srcId="{41DCD77F-149B-406F-9D56-48BDBDC786DE}" destId="{CBBF71B8-0686-470C-8148-A42A342599DF}" srcOrd="3" destOrd="0" presId="urn:microsoft.com/office/officeart/2005/8/layout/vList5"/>
    <dgm:cxn modelId="{E5248BA8-A377-4486-A2B6-CFC905FC1728}" type="presParOf" srcId="{41DCD77F-149B-406F-9D56-48BDBDC786DE}" destId="{6398C3C5-8AA4-4EC4-A79F-AC7036739FCE}" srcOrd="4" destOrd="0" presId="urn:microsoft.com/office/officeart/2005/8/layout/vList5"/>
    <dgm:cxn modelId="{1A5D78FB-120B-48D9-9C9D-B5874F7107DC}" type="presParOf" srcId="{6398C3C5-8AA4-4EC4-A79F-AC7036739FCE}" destId="{BA0B7AB7-F430-43FC-B6F5-A7DCAB13139E}" srcOrd="0" destOrd="0" presId="urn:microsoft.com/office/officeart/2005/8/layout/vList5"/>
    <dgm:cxn modelId="{E76B91E4-B670-4168-AC26-FD949DB08416}" type="presParOf" srcId="{6398C3C5-8AA4-4EC4-A79F-AC7036739FCE}" destId="{7A49B518-D5F4-4C10-8C67-3CA47B91CD82}" srcOrd="1" destOrd="0" presId="urn:microsoft.com/office/officeart/2005/8/layout/vList5"/>
    <dgm:cxn modelId="{D5DD5360-F60D-47AD-97D4-CDED501FC0D3}" type="presParOf" srcId="{41DCD77F-149B-406F-9D56-48BDBDC786DE}" destId="{784E7ED0-ED62-45BD-ACDE-7A87FC9EF5AB}" srcOrd="5" destOrd="0" presId="urn:microsoft.com/office/officeart/2005/8/layout/vList5"/>
    <dgm:cxn modelId="{1B860955-F528-4335-AF68-B9EBAF21376A}" type="presParOf" srcId="{41DCD77F-149B-406F-9D56-48BDBDC786DE}" destId="{140C7A29-7506-4225-9A19-9C0A539343F2}" srcOrd="6" destOrd="0" presId="urn:microsoft.com/office/officeart/2005/8/layout/vList5"/>
    <dgm:cxn modelId="{247E6D5A-8601-4D0D-A144-D260B8DA3830}" type="presParOf" srcId="{140C7A29-7506-4225-9A19-9C0A539343F2}" destId="{B742E8B4-ADBA-4D91-9B8D-4313F4C65382}" srcOrd="0" destOrd="0" presId="urn:microsoft.com/office/officeart/2005/8/layout/vList5"/>
    <dgm:cxn modelId="{E3C22FB2-6DC8-42C8-92B8-FBE5C23F2518}" type="presParOf" srcId="{140C7A29-7506-4225-9A19-9C0A539343F2}" destId="{8AC7A8F1-2713-416F-9264-56804C9CF6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A3A710-56F5-4C01-ACB7-F216D01BF5B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F599125-FF23-483A-B622-0F451A6B25EB}">
      <dgm:prSet phldrT="[Text]"/>
      <dgm:spPr/>
      <dgm:t>
        <a:bodyPr/>
        <a:lstStyle/>
        <a:p>
          <a:r>
            <a:rPr lang="de-DE" dirty="0"/>
            <a:t>EMIN</a:t>
          </a:r>
        </a:p>
      </dgm:t>
    </dgm:pt>
    <dgm:pt modelId="{1EEF17DD-4BBF-4876-9A90-DF2546DC2CDE}" type="parTrans" cxnId="{1DA36245-2A14-4A3A-974C-A4EA8B3CDB99}">
      <dgm:prSet/>
      <dgm:spPr/>
      <dgm:t>
        <a:bodyPr/>
        <a:lstStyle/>
        <a:p>
          <a:endParaRPr lang="de-DE"/>
        </a:p>
      </dgm:t>
    </dgm:pt>
    <dgm:pt modelId="{1644B473-A77A-40E2-9649-23E4288A72B4}" type="sibTrans" cxnId="{1DA36245-2A14-4A3A-974C-A4EA8B3CDB99}">
      <dgm:prSet/>
      <dgm:spPr/>
      <dgm:t>
        <a:bodyPr/>
        <a:lstStyle/>
        <a:p>
          <a:endParaRPr lang="de-DE"/>
        </a:p>
      </dgm:t>
    </dgm:pt>
    <dgm:pt modelId="{0E3EB3DA-792E-443F-A77C-EB2FC5BF71D3}">
      <dgm:prSet phldrT="[Text]" custT="1"/>
      <dgm:spPr/>
      <dgm:t>
        <a:bodyPr/>
        <a:lstStyle/>
        <a:p>
          <a:r>
            <a:rPr lang="de-DE" sz="2000" b="1" dirty="0"/>
            <a:t>European Mission Network</a:t>
          </a:r>
        </a:p>
      </dgm:t>
    </dgm:pt>
    <dgm:pt modelId="{6DD23535-806A-4AF5-BEF7-5CBBB6E0438C}" type="parTrans" cxnId="{DE96C6C7-1A6D-4FEC-84AF-86634191CBC1}">
      <dgm:prSet/>
      <dgm:spPr/>
      <dgm:t>
        <a:bodyPr/>
        <a:lstStyle/>
        <a:p>
          <a:endParaRPr lang="de-DE"/>
        </a:p>
      </dgm:t>
    </dgm:pt>
    <dgm:pt modelId="{81346AB5-207A-4D96-BB95-C0154792569F}" type="sibTrans" cxnId="{DE96C6C7-1A6D-4FEC-84AF-86634191CBC1}">
      <dgm:prSet/>
      <dgm:spPr/>
      <dgm:t>
        <a:bodyPr/>
        <a:lstStyle/>
        <a:p>
          <a:endParaRPr lang="de-DE"/>
        </a:p>
      </dgm:t>
    </dgm:pt>
    <dgm:pt modelId="{98E36C67-A71A-4049-B9F2-70ED20129ED6}">
      <dgm:prSet phldrT="[Text]" custT="1"/>
      <dgm:spPr/>
      <dgm:t>
        <a:bodyPr/>
        <a:lstStyle/>
        <a:p>
          <a:r>
            <a:rPr lang="de-DE" sz="2000" b="1" dirty="0" err="1"/>
            <a:t>Currently</a:t>
          </a:r>
          <a:r>
            <a:rPr lang="de-DE" sz="2000" b="1" dirty="0"/>
            <a:t> &gt;135 Members</a:t>
          </a:r>
        </a:p>
      </dgm:t>
    </dgm:pt>
    <dgm:pt modelId="{5BB562DF-E9C1-47F5-B4F0-E9275F6A0A65}" type="parTrans" cxnId="{4321F56F-4485-4711-B3E6-937A9D5ABADE}">
      <dgm:prSet/>
      <dgm:spPr/>
      <dgm:t>
        <a:bodyPr/>
        <a:lstStyle/>
        <a:p>
          <a:endParaRPr lang="de-DE"/>
        </a:p>
      </dgm:t>
    </dgm:pt>
    <dgm:pt modelId="{B818FA5E-3A16-4369-9E8B-18C3117244ED}" type="sibTrans" cxnId="{4321F56F-4485-4711-B3E6-937A9D5ABADE}">
      <dgm:prSet/>
      <dgm:spPr/>
      <dgm:t>
        <a:bodyPr/>
        <a:lstStyle/>
        <a:p>
          <a:endParaRPr lang="de-DE"/>
        </a:p>
      </dgm:t>
    </dgm:pt>
    <dgm:pt modelId="{D68F6B40-74AC-4286-B72D-FEE23CA77AF3}">
      <dgm:prSet phldrT="[Text]" custT="1"/>
      <dgm:spPr/>
      <dgm:t>
        <a:bodyPr/>
        <a:lstStyle/>
        <a:p>
          <a:r>
            <a:rPr lang="de-DE" sz="2000" b="1" dirty="0">
              <a:solidFill>
                <a:srgbClr val="FF0000"/>
              </a:solidFill>
              <a:latin typeface="Arial"/>
              <a:cs typeface="Arial"/>
            </a:rPr>
            <a:t>Register at </a:t>
          </a:r>
          <a:r>
            <a:rPr lang="de-DE" sz="2000" dirty="0">
              <a:latin typeface="Arial"/>
              <a:cs typeface="Arial"/>
              <a:hlinkClick xmlns:r="http://schemas.openxmlformats.org/officeDocument/2006/relationships" r:id="rId1"/>
            </a:rPr>
            <a:t>www.trami5missions.eu</a:t>
          </a:r>
          <a:endParaRPr lang="de-DE" sz="2000" b="1" dirty="0"/>
        </a:p>
      </dgm:t>
    </dgm:pt>
    <dgm:pt modelId="{915BC66C-2E32-4EFD-A553-7D8DF2683B84}" type="parTrans" cxnId="{BFC2E11E-FFE7-4629-9EF5-E5326FDD6759}">
      <dgm:prSet/>
      <dgm:spPr/>
      <dgm:t>
        <a:bodyPr/>
        <a:lstStyle/>
        <a:p>
          <a:endParaRPr lang="de-DE"/>
        </a:p>
      </dgm:t>
    </dgm:pt>
    <dgm:pt modelId="{3045A8CC-5F48-469F-9EDC-04F4A1B4E2CB}" type="sibTrans" cxnId="{BFC2E11E-FFE7-4629-9EF5-E5326FDD6759}">
      <dgm:prSet/>
      <dgm:spPr/>
      <dgm:t>
        <a:bodyPr/>
        <a:lstStyle/>
        <a:p>
          <a:endParaRPr lang="de-DE"/>
        </a:p>
      </dgm:t>
    </dgm:pt>
    <dgm:pt modelId="{5E12757B-1382-43E5-BDB4-7A65948BC331}">
      <dgm:prSet custT="1"/>
      <dgm:spPr/>
      <dgm:t>
        <a:bodyPr/>
        <a:lstStyle/>
        <a:p>
          <a:r>
            <a:rPr lang="de-DE" sz="2000" b="1" dirty="0" err="1"/>
            <a:t>Give</a:t>
          </a:r>
          <a:r>
            <a:rPr lang="de-DE" sz="2000" b="1" dirty="0"/>
            <a:t> </a:t>
          </a:r>
          <a:r>
            <a:rPr lang="de-DE" sz="2000" b="1" dirty="0" err="1"/>
            <a:t>us</a:t>
          </a:r>
          <a:r>
            <a:rPr lang="de-DE" sz="2000" b="1" dirty="0"/>
            <a:t> </a:t>
          </a:r>
          <a:r>
            <a:rPr lang="de-DE" sz="2000" b="1" dirty="0" err="1"/>
            <a:t>feedback</a:t>
          </a:r>
          <a:endParaRPr lang="de-DE" sz="2000" b="1" dirty="0"/>
        </a:p>
      </dgm:t>
    </dgm:pt>
    <dgm:pt modelId="{F2E0DFE3-7643-483E-B8C6-DAA79BC09115}" type="parTrans" cxnId="{DF2580CF-1694-4B51-A377-F115BCCB1FEB}">
      <dgm:prSet/>
      <dgm:spPr/>
      <dgm:t>
        <a:bodyPr/>
        <a:lstStyle/>
        <a:p>
          <a:endParaRPr lang="de-DE"/>
        </a:p>
      </dgm:t>
    </dgm:pt>
    <dgm:pt modelId="{6BD44931-55C7-4D95-B358-B758DE002A36}" type="sibTrans" cxnId="{DF2580CF-1694-4B51-A377-F115BCCB1FEB}">
      <dgm:prSet/>
      <dgm:spPr/>
      <dgm:t>
        <a:bodyPr/>
        <a:lstStyle/>
        <a:p>
          <a:endParaRPr lang="de-DE"/>
        </a:p>
      </dgm:t>
    </dgm:pt>
    <dgm:pt modelId="{FD7B494E-4CF2-45E1-955A-086F91400262}">
      <dgm:prSet custT="1"/>
      <dgm:spPr/>
      <dgm:t>
        <a:bodyPr/>
        <a:lstStyle/>
        <a:p>
          <a:r>
            <a:rPr lang="de-DE" sz="2000" b="1" dirty="0"/>
            <a:t>Tell </a:t>
          </a:r>
          <a:r>
            <a:rPr lang="de-DE" sz="2000" b="1" dirty="0" err="1"/>
            <a:t>us</a:t>
          </a:r>
          <a:r>
            <a:rPr lang="de-DE" sz="2000" b="1" dirty="0"/>
            <a:t> </a:t>
          </a:r>
          <a:r>
            <a:rPr lang="de-DE" sz="2000" b="1" dirty="0" err="1"/>
            <a:t>what</a:t>
          </a:r>
          <a:r>
            <a:rPr lang="de-DE" sz="2000" b="1" dirty="0"/>
            <a:t> </a:t>
          </a:r>
          <a:r>
            <a:rPr lang="de-DE" sz="2000" b="1" dirty="0" err="1"/>
            <a:t>you</a:t>
          </a:r>
          <a:r>
            <a:rPr lang="de-DE" sz="2000" b="1" dirty="0"/>
            <a:t> </a:t>
          </a:r>
          <a:r>
            <a:rPr lang="de-DE" sz="2000" b="1" dirty="0" err="1"/>
            <a:t>need</a:t>
          </a:r>
          <a:endParaRPr lang="de-DE" sz="2000" b="1" dirty="0"/>
        </a:p>
      </dgm:t>
    </dgm:pt>
    <dgm:pt modelId="{A49D85E8-F7C4-42C2-ACE9-527847C1AB3C}" type="parTrans" cxnId="{C934CC9E-5B6C-405B-821C-8B23EBF30497}">
      <dgm:prSet/>
      <dgm:spPr/>
      <dgm:t>
        <a:bodyPr/>
        <a:lstStyle/>
        <a:p>
          <a:endParaRPr lang="de-DE"/>
        </a:p>
      </dgm:t>
    </dgm:pt>
    <dgm:pt modelId="{B8CDD975-B6B6-47FD-85E1-100CD597B79F}" type="sibTrans" cxnId="{C934CC9E-5B6C-405B-821C-8B23EBF30497}">
      <dgm:prSet/>
      <dgm:spPr/>
      <dgm:t>
        <a:bodyPr/>
        <a:lstStyle/>
        <a:p>
          <a:endParaRPr lang="de-DE"/>
        </a:p>
      </dgm:t>
    </dgm:pt>
    <dgm:pt modelId="{D6CD22A2-17E7-479A-BCD0-A2CE0A3E59B0}">
      <dgm:prSet custT="1"/>
      <dgm:spPr/>
      <dgm:t>
        <a:bodyPr/>
        <a:lstStyle/>
        <a:p>
          <a:r>
            <a:rPr lang="de-DE" sz="2000" b="1" dirty="0" err="1"/>
            <a:t>Stay</a:t>
          </a:r>
          <a:r>
            <a:rPr lang="de-DE" sz="2000" b="1" dirty="0"/>
            <a:t> </a:t>
          </a:r>
          <a:r>
            <a:rPr lang="de-DE" sz="2000" b="1" dirty="0" err="1"/>
            <a:t>informed</a:t>
          </a:r>
          <a:r>
            <a:rPr lang="de-DE" sz="2000" b="1" dirty="0"/>
            <a:t> – check </a:t>
          </a:r>
          <a:r>
            <a:rPr lang="de-DE" sz="2000" b="1" dirty="0" err="1"/>
            <a:t>our</a:t>
          </a:r>
          <a:r>
            <a:rPr lang="de-DE" sz="2000" b="1" dirty="0"/>
            <a:t> Website </a:t>
          </a:r>
        </a:p>
      </dgm:t>
    </dgm:pt>
    <dgm:pt modelId="{EF0A00E9-F7FB-4BEB-9D42-7112C2414C68}" type="parTrans" cxnId="{756A5633-044E-44F5-8C71-40347431418E}">
      <dgm:prSet/>
      <dgm:spPr/>
      <dgm:t>
        <a:bodyPr/>
        <a:lstStyle/>
        <a:p>
          <a:endParaRPr lang="de-DE"/>
        </a:p>
      </dgm:t>
    </dgm:pt>
    <dgm:pt modelId="{C91F0FE2-88F4-4D75-BD29-D48B866CF429}" type="sibTrans" cxnId="{756A5633-044E-44F5-8C71-40347431418E}">
      <dgm:prSet/>
      <dgm:spPr/>
      <dgm:t>
        <a:bodyPr/>
        <a:lstStyle/>
        <a:p>
          <a:endParaRPr lang="de-DE"/>
        </a:p>
      </dgm:t>
    </dgm:pt>
    <dgm:pt modelId="{1CBD24A9-D564-430C-A480-3645DEDE988F}">
      <dgm:prSet custT="1"/>
      <dgm:spPr/>
      <dgm:t>
        <a:bodyPr/>
        <a:lstStyle/>
        <a:p>
          <a:r>
            <a:rPr lang="de-DE" sz="2000" b="1" dirty="0" err="1"/>
            <a:t>Participate</a:t>
          </a:r>
          <a:r>
            <a:rPr lang="de-DE" sz="2000" b="1" dirty="0"/>
            <a:t> in </a:t>
          </a:r>
          <a:r>
            <a:rPr lang="de-DE" sz="2000" b="1" dirty="0" err="1"/>
            <a:t>our</a:t>
          </a:r>
          <a:r>
            <a:rPr lang="de-DE" sz="2000" b="1" dirty="0"/>
            <a:t> </a:t>
          </a:r>
          <a:r>
            <a:rPr lang="de-DE" sz="2000" b="1" dirty="0" err="1"/>
            <a:t>activities</a:t>
          </a:r>
          <a:endParaRPr lang="de-DE" sz="2000" b="1" dirty="0"/>
        </a:p>
      </dgm:t>
    </dgm:pt>
    <dgm:pt modelId="{5F0E1041-9744-4E33-8643-CB716ED4CF5E}" type="parTrans" cxnId="{248CD98D-3A61-4570-A5B8-7F6D8B15A34D}">
      <dgm:prSet/>
      <dgm:spPr/>
      <dgm:t>
        <a:bodyPr/>
        <a:lstStyle/>
        <a:p>
          <a:endParaRPr lang="de-DE"/>
        </a:p>
      </dgm:t>
    </dgm:pt>
    <dgm:pt modelId="{B7FA8FFE-61F4-4108-B131-A15AA20B60AC}" type="sibTrans" cxnId="{248CD98D-3A61-4570-A5B8-7F6D8B15A34D}">
      <dgm:prSet/>
      <dgm:spPr/>
      <dgm:t>
        <a:bodyPr/>
        <a:lstStyle/>
        <a:p>
          <a:endParaRPr lang="de-DE"/>
        </a:p>
      </dgm:t>
    </dgm:pt>
    <dgm:pt modelId="{E28B52B9-E7D0-46A3-A16C-E8CD345E6001}">
      <dgm:prSet custT="1"/>
      <dgm:spPr/>
      <dgm:t>
        <a:bodyPr/>
        <a:lstStyle/>
        <a:p>
          <a:r>
            <a:rPr lang="de-DE" sz="2000" b="1" dirty="0"/>
            <a:t>Help </a:t>
          </a:r>
          <a:r>
            <a:rPr lang="de-DE" sz="2000" b="1" dirty="0" err="1"/>
            <a:t>us</a:t>
          </a:r>
          <a:r>
            <a:rPr lang="de-DE" sz="2000" b="1" dirty="0"/>
            <a:t> </a:t>
          </a:r>
          <a:r>
            <a:rPr lang="de-DE" sz="2000" b="1" dirty="0" err="1"/>
            <a:t>build</a:t>
          </a:r>
          <a:r>
            <a:rPr lang="de-DE" sz="2000" b="1" dirty="0"/>
            <a:t> the EMiN </a:t>
          </a:r>
          <a:r>
            <a:rPr lang="de-DE" sz="2000" b="1" dirty="0" err="1"/>
            <a:t>by</a:t>
          </a:r>
          <a:r>
            <a:rPr lang="de-DE" sz="2000" b="1" dirty="0"/>
            <a:t> </a:t>
          </a:r>
          <a:r>
            <a:rPr lang="de-DE" sz="2000" b="1" dirty="0" err="1"/>
            <a:t>being</a:t>
          </a:r>
          <a:r>
            <a:rPr lang="de-DE" sz="2000" b="1" dirty="0"/>
            <a:t> an </a:t>
          </a:r>
          <a:r>
            <a:rPr lang="de-DE" sz="2000" b="1" dirty="0" err="1"/>
            <a:t>active</a:t>
          </a:r>
          <a:r>
            <a:rPr lang="de-DE" sz="2000" b="1" dirty="0"/>
            <a:t> </a:t>
          </a:r>
          <a:r>
            <a:rPr lang="de-DE" sz="2000" b="1" dirty="0" err="1"/>
            <a:t>member</a:t>
          </a:r>
          <a:r>
            <a:rPr lang="de-DE" sz="2000" b="1" dirty="0"/>
            <a:t>!</a:t>
          </a:r>
        </a:p>
      </dgm:t>
    </dgm:pt>
    <dgm:pt modelId="{247BD34E-D82B-4094-A248-1BBCE8177855}" type="parTrans" cxnId="{EDBF6FFE-43C5-438C-9809-3BC2DC241A71}">
      <dgm:prSet/>
      <dgm:spPr/>
      <dgm:t>
        <a:bodyPr/>
        <a:lstStyle/>
        <a:p>
          <a:endParaRPr lang="de-DE"/>
        </a:p>
      </dgm:t>
    </dgm:pt>
    <dgm:pt modelId="{A898C480-FC92-4978-9F62-49FC1D2D3637}" type="sibTrans" cxnId="{EDBF6FFE-43C5-438C-9809-3BC2DC241A71}">
      <dgm:prSet/>
      <dgm:spPr/>
      <dgm:t>
        <a:bodyPr/>
        <a:lstStyle/>
        <a:p>
          <a:endParaRPr lang="de-DE"/>
        </a:p>
      </dgm:t>
    </dgm:pt>
    <dgm:pt modelId="{41DCD77F-149B-406F-9D56-48BDBDC786DE}" type="pres">
      <dgm:prSet presAssocID="{EFA3A710-56F5-4C01-ACB7-F216D01BF5B3}" presName="Name0" presStyleCnt="0">
        <dgm:presLayoutVars>
          <dgm:dir/>
          <dgm:animLvl val="lvl"/>
          <dgm:resizeHandles val="exact"/>
        </dgm:presLayoutVars>
      </dgm:prSet>
      <dgm:spPr/>
    </dgm:pt>
    <dgm:pt modelId="{1F1EAA09-0F0F-4627-87FD-BDDE9548934A}" type="pres">
      <dgm:prSet presAssocID="{CF599125-FF23-483A-B622-0F451A6B25EB}" presName="linNode" presStyleCnt="0"/>
      <dgm:spPr/>
    </dgm:pt>
    <dgm:pt modelId="{C5E27BE7-78C0-49BB-AAAE-0061118E8D64}" type="pres">
      <dgm:prSet presAssocID="{CF599125-FF23-483A-B622-0F451A6B25EB}" presName="parentText" presStyleLbl="node1" presStyleIdx="0" presStyleCnt="1" custLinFactNeighborX="1042" custLinFactNeighborY="-550">
        <dgm:presLayoutVars>
          <dgm:chMax val="1"/>
          <dgm:bulletEnabled val="1"/>
        </dgm:presLayoutVars>
      </dgm:prSet>
      <dgm:spPr/>
    </dgm:pt>
    <dgm:pt modelId="{B9E0DCF7-ADBC-4E3F-B1A1-02D7B536165D}" type="pres">
      <dgm:prSet presAssocID="{CF599125-FF23-483A-B622-0F451A6B25EB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CD6D0806-5C2F-4E6A-861D-18C2D1779764}" type="presOf" srcId="{EFA3A710-56F5-4C01-ACB7-F216D01BF5B3}" destId="{41DCD77F-149B-406F-9D56-48BDBDC786DE}" srcOrd="0" destOrd="0" presId="urn:microsoft.com/office/officeart/2005/8/layout/vList5"/>
    <dgm:cxn modelId="{12176207-AC7C-46C8-BDBD-9CB397E163AF}" type="presOf" srcId="{98E36C67-A71A-4049-B9F2-70ED20129ED6}" destId="{B9E0DCF7-ADBC-4E3F-B1A1-02D7B536165D}" srcOrd="0" destOrd="1" presId="urn:microsoft.com/office/officeart/2005/8/layout/vList5"/>
    <dgm:cxn modelId="{BFC2E11E-FFE7-4629-9EF5-E5326FDD6759}" srcId="{CF599125-FF23-483A-B622-0F451A6B25EB}" destId="{D68F6B40-74AC-4286-B72D-FEE23CA77AF3}" srcOrd="2" destOrd="0" parTransId="{915BC66C-2E32-4EFD-A553-7D8DF2683B84}" sibTransId="{3045A8CC-5F48-469F-9EDC-04F4A1B4E2CB}"/>
    <dgm:cxn modelId="{A073621F-18AC-444D-A784-D0583C1A5F74}" type="presOf" srcId="{5E12757B-1382-43E5-BDB4-7A65948BC331}" destId="{B9E0DCF7-ADBC-4E3F-B1A1-02D7B536165D}" srcOrd="0" destOrd="3" presId="urn:microsoft.com/office/officeart/2005/8/layout/vList5"/>
    <dgm:cxn modelId="{756A5633-044E-44F5-8C71-40347431418E}" srcId="{CF599125-FF23-483A-B622-0F451A6B25EB}" destId="{D6CD22A2-17E7-479A-BCD0-A2CE0A3E59B0}" srcOrd="5" destOrd="0" parTransId="{EF0A00E9-F7FB-4BEB-9D42-7112C2414C68}" sibTransId="{C91F0FE2-88F4-4D75-BD29-D48B866CF429}"/>
    <dgm:cxn modelId="{B4C2FD3D-66FD-4BA8-AB88-6FA10AE744C8}" type="presOf" srcId="{D6CD22A2-17E7-479A-BCD0-A2CE0A3E59B0}" destId="{B9E0DCF7-ADBC-4E3F-B1A1-02D7B536165D}" srcOrd="0" destOrd="5" presId="urn:microsoft.com/office/officeart/2005/8/layout/vList5"/>
    <dgm:cxn modelId="{1DA36245-2A14-4A3A-974C-A4EA8B3CDB99}" srcId="{EFA3A710-56F5-4C01-ACB7-F216D01BF5B3}" destId="{CF599125-FF23-483A-B622-0F451A6B25EB}" srcOrd="0" destOrd="0" parTransId="{1EEF17DD-4BBF-4876-9A90-DF2546DC2CDE}" sibTransId="{1644B473-A77A-40E2-9649-23E4288A72B4}"/>
    <dgm:cxn modelId="{1B791C4D-57A9-4D7A-B191-5846CD253439}" type="presOf" srcId="{D68F6B40-74AC-4286-B72D-FEE23CA77AF3}" destId="{B9E0DCF7-ADBC-4E3F-B1A1-02D7B536165D}" srcOrd="0" destOrd="2" presId="urn:microsoft.com/office/officeart/2005/8/layout/vList5"/>
    <dgm:cxn modelId="{4321F56F-4485-4711-B3E6-937A9D5ABADE}" srcId="{CF599125-FF23-483A-B622-0F451A6B25EB}" destId="{98E36C67-A71A-4049-B9F2-70ED20129ED6}" srcOrd="1" destOrd="0" parTransId="{5BB562DF-E9C1-47F5-B4F0-E9275F6A0A65}" sibTransId="{B818FA5E-3A16-4369-9E8B-18C3117244ED}"/>
    <dgm:cxn modelId="{248CD98D-3A61-4570-A5B8-7F6D8B15A34D}" srcId="{CF599125-FF23-483A-B622-0F451A6B25EB}" destId="{1CBD24A9-D564-430C-A480-3645DEDE988F}" srcOrd="6" destOrd="0" parTransId="{5F0E1041-9744-4E33-8643-CB716ED4CF5E}" sibTransId="{B7FA8FFE-61F4-4108-B131-A15AA20B60AC}"/>
    <dgm:cxn modelId="{C934CC9E-5B6C-405B-821C-8B23EBF30497}" srcId="{CF599125-FF23-483A-B622-0F451A6B25EB}" destId="{FD7B494E-4CF2-45E1-955A-086F91400262}" srcOrd="4" destOrd="0" parTransId="{A49D85E8-F7C4-42C2-ACE9-527847C1AB3C}" sibTransId="{B8CDD975-B6B6-47FD-85E1-100CD597B79F}"/>
    <dgm:cxn modelId="{637F649F-BD2D-4CA2-92ED-4CE6CA5B24A1}" type="presOf" srcId="{1CBD24A9-D564-430C-A480-3645DEDE988F}" destId="{B9E0DCF7-ADBC-4E3F-B1A1-02D7B536165D}" srcOrd="0" destOrd="6" presId="urn:microsoft.com/office/officeart/2005/8/layout/vList5"/>
    <dgm:cxn modelId="{ACFC2BAA-2946-43EF-81CF-48B8A48DD7E8}" type="presOf" srcId="{FD7B494E-4CF2-45E1-955A-086F91400262}" destId="{B9E0DCF7-ADBC-4E3F-B1A1-02D7B536165D}" srcOrd="0" destOrd="4" presId="urn:microsoft.com/office/officeart/2005/8/layout/vList5"/>
    <dgm:cxn modelId="{CA3B9FAE-5D27-4105-9E9F-52C32BCB093B}" type="presOf" srcId="{CF599125-FF23-483A-B622-0F451A6B25EB}" destId="{C5E27BE7-78C0-49BB-AAAE-0061118E8D64}" srcOrd="0" destOrd="0" presId="urn:microsoft.com/office/officeart/2005/8/layout/vList5"/>
    <dgm:cxn modelId="{DE96C6C7-1A6D-4FEC-84AF-86634191CBC1}" srcId="{CF599125-FF23-483A-B622-0F451A6B25EB}" destId="{0E3EB3DA-792E-443F-A77C-EB2FC5BF71D3}" srcOrd="0" destOrd="0" parTransId="{6DD23535-806A-4AF5-BEF7-5CBBB6E0438C}" sibTransId="{81346AB5-207A-4D96-BB95-C0154792569F}"/>
    <dgm:cxn modelId="{DF2580CF-1694-4B51-A377-F115BCCB1FEB}" srcId="{CF599125-FF23-483A-B622-0F451A6B25EB}" destId="{5E12757B-1382-43E5-BDB4-7A65948BC331}" srcOrd="3" destOrd="0" parTransId="{F2E0DFE3-7643-483E-B8C6-DAA79BC09115}" sibTransId="{6BD44931-55C7-4D95-B358-B758DE002A36}"/>
    <dgm:cxn modelId="{F13AA1E3-9979-4CC9-BE61-D21928CA9EDA}" type="presOf" srcId="{E28B52B9-E7D0-46A3-A16C-E8CD345E6001}" destId="{B9E0DCF7-ADBC-4E3F-B1A1-02D7B536165D}" srcOrd="0" destOrd="7" presId="urn:microsoft.com/office/officeart/2005/8/layout/vList5"/>
    <dgm:cxn modelId="{B873CCF2-F0E6-4A6E-9B4A-BFEA1EE9D946}" type="presOf" srcId="{0E3EB3DA-792E-443F-A77C-EB2FC5BF71D3}" destId="{B9E0DCF7-ADBC-4E3F-B1A1-02D7B536165D}" srcOrd="0" destOrd="0" presId="urn:microsoft.com/office/officeart/2005/8/layout/vList5"/>
    <dgm:cxn modelId="{EDBF6FFE-43C5-438C-9809-3BC2DC241A71}" srcId="{CF599125-FF23-483A-B622-0F451A6B25EB}" destId="{E28B52B9-E7D0-46A3-A16C-E8CD345E6001}" srcOrd="7" destOrd="0" parTransId="{247BD34E-D82B-4094-A248-1BBCE8177855}" sibTransId="{A898C480-FC92-4978-9F62-49FC1D2D3637}"/>
    <dgm:cxn modelId="{394D5F13-126C-4876-A55A-4D9B87C5930F}" type="presParOf" srcId="{41DCD77F-149B-406F-9D56-48BDBDC786DE}" destId="{1F1EAA09-0F0F-4627-87FD-BDDE9548934A}" srcOrd="0" destOrd="0" presId="urn:microsoft.com/office/officeart/2005/8/layout/vList5"/>
    <dgm:cxn modelId="{FFCBDE73-D6F4-491D-BF71-7F4FF245CFFA}" type="presParOf" srcId="{1F1EAA09-0F0F-4627-87FD-BDDE9548934A}" destId="{C5E27BE7-78C0-49BB-AAAE-0061118E8D64}" srcOrd="0" destOrd="0" presId="urn:microsoft.com/office/officeart/2005/8/layout/vList5"/>
    <dgm:cxn modelId="{F8CC8D99-33B7-42F9-8E6C-C02C0B4F7BD2}" type="presParOf" srcId="{1F1EAA09-0F0F-4627-87FD-BDDE9548934A}" destId="{B9E0DCF7-ADBC-4E3F-B1A1-02D7B53616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27BE7-78C0-49BB-AAAE-0061118E8D64}">
      <dsp:nvSpPr>
        <dsp:cNvPr id="0" name=""/>
        <dsp:cNvSpPr/>
      </dsp:nvSpPr>
      <dsp:spPr>
        <a:xfrm>
          <a:off x="396468" y="0"/>
          <a:ext cx="7352210" cy="4782536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rPr>
            <a:t>To support the </a:t>
          </a:r>
          <a:r>
            <a:rPr lang="en-GB" sz="1800" b="1" kern="12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rPr>
            <a:t>alignment and coordination </a:t>
          </a:r>
          <a:r>
            <a:rPr lang="en-GB" sz="1800" kern="12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rPr>
            <a:t>between national, regional and local initiatives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To </a:t>
          </a:r>
          <a:r>
            <a:rPr lang="en-GB" sz="1800" b="1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exchange best practice </a:t>
          </a: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on how national, regional and local efforts and related funding can contribute to missions’ objectives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To </a:t>
          </a:r>
          <a:r>
            <a:rPr lang="en-GB" sz="1800" b="1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facilitate the engagement of regional and local actors </a:t>
          </a: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in support of EU-level and national activities;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To </a:t>
          </a:r>
          <a:r>
            <a:rPr lang="en-GB" sz="1800" b="1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map the relevant national, regional and local stakeholders (</a:t>
          </a: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incl. civil society organisations and institutions) and </a:t>
          </a:r>
          <a:r>
            <a:rPr lang="en-GB" sz="1800" b="1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funding streams</a:t>
          </a:r>
          <a:endParaRPr lang="en-GB" sz="1800" b="1" kern="1200" dirty="0">
            <a:solidFill>
              <a:srgbClr val="FF0000"/>
            </a:solidFill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To </a:t>
          </a:r>
          <a:r>
            <a:rPr lang="en-GB" sz="1800" b="1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prepare for potential hubs at national level</a:t>
          </a: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To </a:t>
          </a:r>
          <a:r>
            <a:rPr lang="en-GB" sz="1800" b="1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develop the basis for a mission governance model</a:t>
          </a: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To </a:t>
          </a:r>
          <a:r>
            <a:rPr lang="en-GB" sz="1800" b="1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raise awareness and to engage and mobilise key stakeholders and citizens </a:t>
          </a:r>
          <a:r>
            <a:rPr lang="en-GB" sz="1800" b="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to </a:t>
          </a:r>
          <a:r>
            <a:rPr lang="en-GB" sz="1800" kern="12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rPr>
            <a:t>actively participate in EU Missions processes and activities </a:t>
          </a:r>
          <a:endParaRPr lang="de-AT" sz="1800" kern="1200" dirty="0">
            <a:solidFill>
              <a:schemeClr val="tx1"/>
            </a:solidFill>
          </a:endParaRPr>
        </a:p>
      </dsp:txBody>
      <dsp:txXfrm>
        <a:off x="629932" y="233464"/>
        <a:ext cx="6885282" cy="4315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0DCF7-ADBC-4E3F-B1A1-02D7B536165D}">
      <dsp:nvSpPr>
        <dsp:cNvPr id="0" name=""/>
        <dsp:cNvSpPr/>
      </dsp:nvSpPr>
      <dsp:spPr>
        <a:xfrm rot="5400000">
          <a:off x="6592303" y="-3154955"/>
          <a:ext cx="552133" cy="70029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 dirty="0"/>
            <a:t>European Mission Network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 err="1"/>
            <a:t>Intended</a:t>
          </a:r>
          <a:r>
            <a:rPr lang="de-DE" sz="1800" kern="1200" dirty="0"/>
            <a:t> </a:t>
          </a:r>
          <a:r>
            <a:rPr lang="de-DE" sz="1800" kern="1200" dirty="0" err="1"/>
            <a:t>to</a:t>
          </a:r>
          <a:r>
            <a:rPr lang="de-DE" sz="1800" kern="1200" dirty="0"/>
            <a:t> </a:t>
          </a:r>
          <a:r>
            <a:rPr lang="de-DE" sz="1800" kern="1200" dirty="0" err="1"/>
            <a:t>be</a:t>
          </a:r>
          <a:r>
            <a:rPr lang="de-DE" sz="1800" kern="1200" dirty="0"/>
            <a:t> </a:t>
          </a:r>
          <a:r>
            <a:rPr lang="de-DE" sz="1800" kern="1200" dirty="0" err="1"/>
            <a:t>sustained</a:t>
          </a:r>
          <a:r>
            <a:rPr lang="de-DE" sz="1800" kern="1200" dirty="0"/>
            <a:t> </a:t>
          </a:r>
          <a:r>
            <a:rPr lang="de-DE" sz="1800" kern="1200" dirty="0" err="1"/>
            <a:t>and</a:t>
          </a:r>
          <a:r>
            <a:rPr lang="de-DE" sz="1800" kern="1200" dirty="0"/>
            <a:t> link </a:t>
          </a:r>
          <a:r>
            <a:rPr lang="de-DE" sz="1800" kern="1200" dirty="0" err="1"/>
            <a:t>to</a:t>
          </a:r>
          <a:r>
            <a:rPr lang="de-DE" sz="1800" kern="1200" dirty="0"/>
            <a:t> EU </a:t>
          </a:r>
          <a:r>
            <a:rPr lang="de-DE" sz="1800" kern="1200" dirty="0" err="1"/>
            <a:t>decision</a:t>
          </a:r>
          <a:r>
            <a:rPr lang="de-DE" sz="1800" kern="1200" dirty="0"/>
            <a:t> </a:t>
          </a:r>
          <a:r>
            <a:rPr lang="de-DE" sz="1800" kern="1200" dirty="0" err="1"/>
            <a:t>making</a:t>
          </a:r>
          <a:r>
            <a:rPr lang="de-DE" sz="1800" kern="1200" dirty="0"/>
            <a:t> </a:t>
          </a:r>
          <a:r>
            <a:rPr lang="de-DE" sz="1800" kern="1200" dirty="0" err="1"/>
            <a:t>processes</a:t>
          </a:r>
          <a:endParaRPr lang="de-DE" sz="1800" kern="1200" dirty="0"/>
        </a:p>
      </dsp:txBody>
      <dsp:txXfrm rot="-5400000">
        <a:off x="3366897" y="97404"/>
        <a:ext cx="6975993" cy="498227"/>
      </dsp:txXfrm>
    </dsp:sp>
    <dsp:sp modelId="{C5E27BE7-78C0-49BB-AAAE-0061118E8D64}">
      <dsp:nvSpPr>
        <dsp:cNvPr id="0" name=""/>
        <dsp:cNvSpPr/>
      </dsp:nvSpPr>
      <dsp:spPr>
        <a:xfrm>
          <a:off x="532633" y="1434"/>
          <a:ext cx="2834263" cy="690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/>
            <a:t>EMIN</a:t>
          </a:r>
        </a:p>
      </dsp:txBody>
      <dsp:txXfrm>
        <a:off x="566324" y="35125"/>
        <a:ext cx="2766881" cy="622784"/>
      </dsp:txXfrm>
    </dsp:sp>
    <dsp:sp modelId="{453E2ED2-D083-4BCD-AA7B-1039E84D2E4A}">
      <dsp:nvSpPr>
        <dsp:cNvPr id="0" name=""/>
        <dsp:cNvSpPr/>
      </dsp:nvSpPr>
      <dsp:spPr>
        <a:xfrm rot="5400000">
          <a:off x="6630906" y="-2430280"/>
          <a:ext cx="552133" cy="70029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 dirty="0"/>
            <a:t>Data </a:t>
          </a:r>
          <a:r>
            <a:rPr lang="de-DE" sz="1800" b="1" kern="1200" dirty="0" err="1"/>
            <a:t>base</a:t>
          </a:r>
          <a:r>
            <a:rPr lang="de-DE" sz="1800" b="1" kern="1200" dirty="0"/>
            <a:t> and </a:t>
          </a:r>
          <a:r>
            <a:rPr lang="de-DE" sz="1800" b="1" kern="1200" dirty="0" err="1"/>
            <a:t>survey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Monitor the </a:t>
          </a:r>
          <a:r>
            <a:rPr lang="de-DE" sz="1800" kern="1200" dirty="0" err="1"/>
            <a:t>implementation</a:t>
          </a:r>
          <a:r>
            <a:rPr lang="de-DE" sz="1800" kern="1200" dirty="0"/>
            <a:t> of the </a:t>
          </a:r>
          <a:r>
            <a:rPr lang="de-DE" sz="1800" kern="1200" dirty="0" err="1"/>
            <a:t>missions</a:t>
          </a:r>
          <a:endParaRPr lang="de-DE" sz="1800" kern="1200" dirty="0"/>
        </a:p>
      </dsp:txBody>
      <dsp:txXfrm rot="-5400000">
        <a:off x="3405500" y="822079"/>
        <a:ext cx="6975993" cy="498227"/>
      </dsp:txXfrm>
    </dsp:sp>
    <dsp:sp modelId="{B5DBDA44-38B6-43C9-B00C-B58532936BF4}">
      <dsp:nvSpPr>
        <dsp:cNvPr id="0" name=""/>
        <dsp:cNvSpPr/>
      </dsp:nvSpPr>
      <dsp:spPr>
        <a:xfrm>
          <a:off x="532633" y="726109"/>
          <a:ext cx="2872866" cy="690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>
              <a:solidFill>
                <a:prstClr val="white"/>
              </a:solidFill>
              <a:latin typeface="Calibri"/>
              <a:ea typeface="Arial"/>
              <a:cs typeface="Arial"/>
            </a:rPr>
            <a:t>MAPPING</a:t>
          </a:r>
        </a:p>
      </dsp:txBody>
      <dsp:txXfrm>
        <a:off x="566324" y="759800"/>
        <a:ext cx="2805484" cy="622784"/>
      </dsp:txXfrm>
    </dsp:sp>
    <dsp:sp modelId="{7A49B518-D5F4-4C10-8C67-3CA47B91CD82}">
      <dsp:nvSpPr>
        <dsp:cNvPr id="0" name=""/>
        <dsp:cNvSpPr/>
      </dsp:nvSpPr>
      <dsp:spPr>
        <a:xfrm rot="5400000">
          <a:off x="6630906" y="-1705605"/>
          <a:ext cx="552133" cy="70029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 dirty="0"/>
            <a:t>Mutual Learning Events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Flexible, </a:t>
          </a:r>
          <a:r>
            <a:rPr lang="de-DE" sz="1800" kern="1200" dirty="0" err="1"/>
            <a:t>varying</a:t>
          </a:r>
          <a:r>
            <a:rPr lang="de-DE" sz="1800" kern="1200" dirty="0"/>
            <a:t> </a:t>
          </a:r>
          <a:r>
            <a:rPr lang="de-DE" sz="1800" kern="1200" dirty="0" err="1"/>
            <a:t>topics</a:t>
          </a:r>
          <a:r>
            <a:rPr lang="de-DE" sz="1800" kern="1200" dirty="0"/>
            <a:t>, </a:t>
          </a:r>
          <a:r>
            <a:rPr lang="de-DE" sz="1800" kern="1200" dirty="0" err="1"/>
            <a:t>user</a:t>
          </a:r>
          <a:r>
            <a:rPr lang="de-DE" sz="1800" kern="1200" dirty="0"/>
            <a:t> </a:t>
          </a:r>
          <a:r>
            <a:rPr lang="de-DE" sz="1800" kern="1200" dirty="0" err="1"/>
            <a:t>oriented</a:t>
          </a:r>
          <a:r>
            <a:rPr lang="de-DE" sz="1800" kern="1200" dirty="0"/>
            <a:t> / </a:t>
          </a:r>
          <a:r>
            <a:rPr lang="de-DE" sz="1800" kern="1200" dirty="0" err="1"/>
            <a:t>driven</a:t>
          </a:r>
          <a:endParaRPr lang="de-DE" sz="1800" kern="1200" dirty="0"/>
        </a:p>
      </dsp:txBody>
      <dsp:txXfrm rot="-5400000">
        <a:off x="3405500" y="1546754"/>
        <a:ext cx="6975993" cy="498227"/>
      </dsp:txXfrm>
    </dsp:sp>
    <dsp:sp modelId="{BA0B7AB7-F430-43FC-B6F5-A7DCAB13139E}">
      <dsp:nvSpPr>
        <dsp:cNvPr id="0" name=""/>
        <dsp:cNvSpPr/>
      </dsp:nvSpPr>
      <dsp:spPr>
        <a:xfrm>
          <a:off x="532633" y="1450784"/>
          <a:ext cx="2872866" cy="690166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>
              <a:solidFill>
                <a:prstClr val="white"/>
              </a:solidFill>
              <a:latin typeface="Calibri"/>
              <a:ea typeface="Arial"/>
              <a:cs typeface="Arial"/>
            </a:rPr>
            <a:t>MLE</a:t>
          </a:r>
        </a:p>
      </dsp:txBody>
      <dsp:txXfrm>
        <a:off x="566324" y="1484475"/>
        <a:ext cx="2805484" cy="622784"/>
      </dsp:txXfrm>
    </dsp:sp>
    <dsp:sp modelId="{8AC7A8F1-2713-416F-9264-56804C9CF6A2}">
      <dsp:nvSpPr>
        <dsp:cNvPr id="0" name=""/>
        <dsp:cNvSpPr/>
      </dsp:nvSpPr>
      <dsp:spPr>
        <a:xfrm rot="5400000">
          <a:off x="6631930" y="-980930"/>
          <a:ext cx="552133" cy="70029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b="1" kern="1200" dirty="0"/>
            <a:t>European Mission Forum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 err="1"/>
            <a:t>Addressing</a:t>
          </a:r>
          <a:r>
            <a:rPr lang="de-DE" sz="1800" kern="1200" dirty="0"/>
            <a:t> </a:t>
          </a:r>
          <a:r>
            <a:rPr lang="de-DE" sz="1800" kern="1200" dirty="0" err="1"/>
            <a:t>broader</a:t>
          </a:r>
          <a:r>
            <a:rPr lang="de-DE" sz="1800" kern="1200" dirty="0"/>
            <a:t> </a:t>
          </a:r>
          <a:r>
            <a:rPr lang="de-DE" sz="1800" kern="1200" dirty="0" err="1"/>
            <a:t>stakeholder</a:t>
          </a:r>
          <a:r>
            <a:rPr lang="de-DE" sz="1800" kern="1200" dirty="0"/>
            <a:t> </a:t>
          </a:r>
          <a:r>
            <a:rPr lang="de-DE" sz="1800" kern="1200" dirty="0" err="1"/>
            <a:t>groups</a:t>
          </a:r>
          <a:endParaRPr lang="de-DE" sz="2000" kern="1200" dirty="0"/>
        </a:p>
      </dsp:txBody>
      <dsp:txXfrm rot="-5400000">
        <a:off x="3406524" y="2271429"/>
        <a:ext cx="6975993" cy="498227"/>
      </dsp:txXfrm>
    </dsp:sp>
    <dsp:sp modelId="{B742E8B4-ADBA-4D91-9B8D-4313F4C65382}">
      <dsp:nvSpPr>
        <dsp:cNvPr id="0" name=""/>
        <dsp:cNvSpPr/>
      </dsp:nvSpPr>
      <dsp:spPr>
        <a:xfrm>
          <a:off x="532633" y="2175459"/>
          <a:ext cx="2873891" cy="690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 dirty="0">
              <a:solidFill>
                <a:prstClr val="white"/>
              </a:solidFill>
              <a:latin typeface="Calibri"/>
              <a:ea typeface="Arial"/>
              <a:cs typeface="Arial"/>
            </a:rPr>
            <a:t>EMIF</a:t>
          </a:r>
        </a:p>
      </dsp:txBody>
      <dsp:txXfrm>
        <a:off x="566324" y="2209150"/>
        <a:ext cx="2806509" cy="6227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0DCF7-ADBC-4E3F-B1A1-02D7B536165D}">
      <dsp:nvSpPr>
        <dsp:cNvPr id="0" name=""/>
        <dsp:cNvSpPr/>
      </dsp:nvSpPr>
      <dsp:spPr>
        <a:xfrm rot="5400000">
          <a:off x="4097311" y="-808681"/>
          <a:ext cx="2868093" cy="5205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1" kern="1200" dirty="0"/>
            <a:t>European Mission Network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1" kern="1200" dirty="0" err="1"/>
            <a:t>Currently</a:t>
          </a:r>
          <a:r>
            <a:rPr lang="de-DE" sz="2000" b="1" kern="1200" dirty="0"/>
            <a:t> &gt;135 Members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1" kern="1200" dirty="0">
              <a:solidFill>
                <a:srgbClr val="FF0000"/>
              </a:solidFill>
              <a:latin typeface="Arial"/>
              <a:cs typeface="Arial"/>
            </a:rPr>
            <a:t>Register at </a:t>
          </a:r>
          <a:r>
            <a:rPr lang="de-DE" sz="2000" kern="1200" dirty="0">
              <a:latin typeface="Arial"/>
              <a:cs typeface="Arial"/>
              <a:hlinkClick xmlns:r="http://schemas.openxmlformats.org/officeDocument/2006/relationships" r:id="rId1"/>
            </a:rPr>
            <a:t>www.trami5missions.eu</a:t>
          </a:r>
          <a:endParaRPr lang="de-DE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1" kern="1200" dirty="0" err="1"/>
            <a:t>Give</a:t>
          </a:r>
          <a:r>
            <a:rPr lang="de-DE" sz="2000" b="1" kern="1200" dirty="0"/>
            <a:t> </a:t>
          </a:r>
          <a:r>
            <a:rPr lang="de-DE" sz="2000" b="1" kern="1200" dirty="0" err="1"/>
            <a:t>us</a:t>
          </a:r>
          <a:r>
            <a:rPr lang="de-DE" sz="2000" b="1" kern="1200" dirty="0"/>
            <a:t> </a:t>
          </a:r>
          <a:r>
            <a:rPr lang="de-DE" sz="2000" b="1" kern="1200" dirty="0" err="1"/>
            <a:t>feedback</a:t>
          </a:r>
          <a:endParaRPr lang="de-DE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1" kern="1200" dirty="0"/>
            <a:t>Tell </a:t>
          </a:r>
          <a:r>
            <a:rPr lang="de-DE" sz="2000" b="1" kern="1200" dirty="0" err="1"/>
            <a:t>us</a:t>
          </a:r>
          <a:r>
            <a:rPr lang="de-DE" sz="2000" b="1" kern="1200" dirty="0"/>
            <a:t> </a:t>
          </a:r>
          <a:r>
            <a:rPr lang="de-DE" sz="2000" b="1" kern="1200" dirty="0" err="1"/>
            <a:t>what</a:t>
          </a:r>
          <a:r>
            <a:rPr lang="de-DE" sz="2000" b="1" kern="1200" dirty="0"/>
            <a:t> </a:t>
          </a:r>
          <a:r>
            <a:rPr lang="de-DE" sz="2000" b="1" kern="1200" dirty="0" err="1"/>
            <a:t>you</a:t>
          </a:r>
          <a:r>
            <a:rPr lang="de-DE" sz="2000" b="1" kern="1200" dirty="0"/>
            <a:t> </a:t>
          </a:r>
          <a:r>
            <a:rPr lang="de-DE" sz="2000" b="1" kern="1200" dirty="0" err="1"/>
            <a:t>need</a:t>
          </a:r>
          <a:endParaRPr lang="de-DE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1" kern="1200" dirty="0" err="1"/>
            <a:t>Stay</a:t>
          </a:r>
          <a:r>
            <a:rPr lang="de-DE" sz="2000" b="1" kern="1200" dirty="0"/>
            <a:t> </a:t>
          </a:r>
          <a:r>
            <a:rPr lang="de-DE" sz="2000" b="1" kern="1200" dirty="0" err="1"/>
            <a:t>informed</a:t>
          </a:r>
          <a:r>
            <a:rPr lang="de-DE" sz="2000" b="1" kern="1200" dirty="0"/>
            <a:t> – check </a:t>
          </a:r>
          <a:r>
            <a:rPr lang="de-DE" sz="2000" b="1" kern="1200" dirty="0" err="1"/>
            <a:t>our</a:t>
          </a:r>
          <a:r>
            <a:rPr lang="de-DE" sz="2000" b="1" kern="1200" dirty="0"/>
            <a:t> Website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1" kern="1200" dirty="0" err="1"/>
            <a:t>Participate</a:t>
          </a:r>
          <a:r>
            <a:rPr lang="de-DE" sz="2000" b="1" kern="1200" dirty="0"/>
            <a:t> in </a:t>
          </a:r>
          <a:r>
            <a:rPr lang="de-DE" sz="2000" b="1" kern="1200" dirty="0" err="1"/>
            <a:t>our</a:t>
          </a:r>
          <a:r>
            <a:rPr lang="de-DE" sz="2000" b="1" kern="1200" dirty="0"/>
            <a:t> </a:t>
          </a:r>
          <a:r>
            <a:rPr lang="de-DE" sz="2000" b="1" kern="1200" dirty="0" err="1"/>
            <a:t>activities</a:t>
          </a:r>
          <a:endParaRPr lang="de-DE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1" kern="1200" dirty="0"/>
            <a:t>Help </a:t>
          </a:r>
          <a:r>
            <a:rPr lang="de-DE" sz="2000" b="1" kern="1200" dirty="0" err="1"/>
            <a:t>us</a:t>
          </a:r>
          <a:r>
            <a:rPr lang="de-DE" sz="2000" b="1" kern="1200" dirty="0"/>
            <a:t> </a:t>
          </a:r>
          <a:r>
            <a:rPr lang="de-DE" sz="2000" b="1" kern="1200" dirty="0" err="1"/>
            <a:t>build</a:t>
          </a:r>
          <a:r>
            <a:rPr lang="de-DE" sz="2000" b="1" kern="1200" dirty="0"/>
            <a:t> the EMiN </a:t>
          </a:r>
          <a:r>
            <a:rPr lang="de-DE" sz="2000" b="1" kern="1200" dirty="0" err="1"/>
            <a:t>by</a:t>
          </a:r>
          <a:r>
            <a:rPr lang="de-DE" sz="2000" b="1" kern="1200" dirty="0"/>
            <a:t> </a:t>
          </a:r>
          <a:r>
            <a:rPr lang="de-DE" sz="2000" b="1" kern="1200" dirty="0" err="1"/>
            <a:t>being</a:t>
          </a:r>
          <a:r>
            <a:rPr lang="de-DE" sz="2000" b="1" kern="1200" dirty="0"/>
            <a:t> an </a:t>
          </a:r>
          <a:r>
            <a:rPr lang="de-DE" sz="2000" b="1" kern="1200" dirty="0" err="1"/>
            <a:t>active</a:t>
          </a:r>
          <a:r>
            <a:rPr lang="de-DE" sz="2000" b="1" kern="1200" dirty="0"/>
            <a:t> </a:t>
          </a:r>
          <a:r>
            <a:rPr lang="de-DE" sz="2000" b="1" kern="1200" dirty="0" err="1"/>
            <a:t>member</a:t>
          </a:r>
          <a:r>
            <a:rPr lang="de-DE" sz="2000" b="1" kern="1200" dirty="0"/>
            <a:t>!</a:t>
          </a:r>
        </a:p>
      </dsp:txBody>
      <dsp:txXfrm rot="-5400000">
        <a:off x="2928366" y="500273"/>
        <a:ext cx="5065975" cy="2588075"/>
      </dsp:txXfrm>
    </dsp:sp>
    <dsp:sp modelId="{C5E27BE7-78C0-49BB-AAAE-0061118E8D64}">
      <dsp:nvSpPr>
        <dsp:cNvPr id="0" name=""/>
        <dsp:cNvSpPr/>
      </dsp:nvSpPr>
      <dsp:spPr>
        <a:xfrm>
          <a:off x="54246" y="0"/>
          <a:ext cx="2928366" cy="35851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kern="1200" dirty="0"/>
            <a:t>EMIN</a:t>
          </a:r>
        </a:p>
      </dsp:txBody>
      <dsp:txXfrm>
        <a:off x="197197" y="142951"/>
        <a:ext cx="2642464" cy="3299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157" cy="49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952" y="0"/>
            <a:ext cx="2971265" cy="49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63AEB-2F60-4E06-ADD0-F9A86A2B074C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3013"/>
            <a:ext cx="597217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157" y="4786363"/>
            <a:ext cx="5485686" cy="39161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6103"/>
            <a:ext cx="2972157" cy="4995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952" y="9446103"/>
            <a:ext cx="2971265" cy="4995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C3E49-C275-4F6D-A847-010E123033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79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C3E49-C275-4F6D-A847-010E123033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2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061B0-520F-4D60-BB6F-734C6549D55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5788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1400" dirty="0"/>
              <a:t>The challenges in the implementation of the missions, </a:t>
            </a:r>
            <a:r>
              <a:rPr lang="en-US" sz="1400" b="1" dirty="0"/>
              <a:t>starting from (already) existing foundations and structures</a:t>
            </a:r>
            <a:r>
              <a:rPr lang="en-US" sz="1400" dirty="0"/>
              <a:t>, e.g..</a:t>
            </a:r>
          </a:p>
          <a:p>
            <a:pPr lvl="1">
              <a:lnSpc>
                <a:spcPct val="120000"/>
              </a:lnSpc>
            </a:pPr>
            <a:r>
              <a:rPr lang="en-US" sz="1200" dirty="0"/>
              <a:t>Capacity building in administration is highlighted as a major challenge in Romania, France, the Czech Republic and Belgium, for example.</a:t>
            </a:r>
          </a:p>
          <a:p>
            <a:pPr lvl="1">
              <a:lnSpc>
                <a:spcPct val="120000"/>
              </a:lnSpc>
            </a:pPr>
            <a:r>
              <a:rPr lang="en-US" sz="1200" dirty="0"/>
              <a:t>In countries with well-equipped funding systems, such as Finland or Sweden, the provision of funding or the use of existing </a:t>
            </a:r>
            <a:br>
              <a:rPr lang="en-US" sz="1200" dirty="0"/>
            </a:br>
            <a:r>
              <a:rPr lang="en-US" sz="1200" dirty="0"/>
              <a:t>instruments is highlighted less as a challenge.</a:t>
            </a:r>
            <a:endParaRPr lang="de-AT" sz="1200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3E49-C275-4F6D-A847-010E123033C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809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3E49-C275-4F6D-A847-010E123033C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465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3E49-C275-4F6D-A847-010E123033C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911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3E49-C275-4F6D-A847-010E123033C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269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C3E49-C275-4F6D-A847-010E123033C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981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are we reiterating this? (i) Because the understanding of what a mission is</a:t>
            </a:r>
            <a:r>
              <a:rPr lang="en-GB" baseline="0" dirty="0"/>
              <a:t> still not common (ii) because in trying to empirically define what are mission-oriented policies, instruments and funding streams, this is a major challenge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3E49-C275-4F6D-A847-010E123033C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336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3E49-C275-4F6D-A847-010E123033C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74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061B0-520F-4D60-BB6F-734C6549D55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2727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3E49-C275-4F6D-A847-010E123033C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453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061B0-520F-4D60-BB6F-734C6549D55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805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3E49-C275-4F6D-A847-010E123033C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60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061B0-520F-4D60-BB6F-734C6549D55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3526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The alignment to the EU missions or the motivation of research actors is seen as less of a challenge than </a:t>
            </a:r>
            <a:br>
              <a:rPr lang="en-US" sz="1600" dirty="0"/>
            </a:br>
            <a:r>
              <a:rPr lang="en-US" sz="1600" b="1" dirty="0"/>
              <a:t>motivation the civil society </a:t>
            </a:r>
            <a:r>
              <a:rPr lang="en-US" sz="1600" dirty="0"/>
              <a:t>and </a:t>
            </a:r>
            <a:r>
              <a:rPr lang="en-US" sz="1600" b="1" dirty="0"/>
              <a:t>coordination and balancing of interests </a:t>
            </a:r>
            <a:r>
              <a:rPr lang="en-US" sz="1600" dirty="0"/>
              <a:t>or</a:t>
            </a:r>
            <a:r>
              <a:rPr lang="en-US" sz="1600" b="1" dirty="0"/>
              <a:t> the setting of priorities</a:t>
            </a:r>
            <a:r>
              <a:rPr lang="en-US" sz="1600" dirty="0"/>
              <a:t> in the countries.</a:t>
            </a:r>
          </a:p>
          <a:p>
            <a:pPr lvl="1"/>
            <a:r>
              <a:rPr lang="en-US" sz="1400" dirty="0"/>
              <a:t>E.g. emphasized in France or Romania</a:t>
            </a:r>
            <a:endParaRPr lang="de-AT" sz="1400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3E49-C275-4F6D-A847-010E123033C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02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a de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 bwMode="auto">
          <a:xfrm>
            <a:off x="915115" y="2130426"/>
            <a:ext cx="10371296" cy="1470025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 bwMode="auto">
          <a:xfrm>
            <a:off x="1830229" y="3886200"/>
            <a:ext cx="8541068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5450084-F246-402A-90E9-78F2B15126DB}" type="slidenum">
              <a:rPr lang="es-ES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ítulo y texto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4168855" y="6356351"/>
            <a:ext cx="38638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5450084-F246-402A-90E9-78F2B15126DB}" type="slidenum">
              <a:rPr lang="es-ES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ítulo vertical y tex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 bwMode="auto">
          <a:xfrm>
            <a:off x="11805401" y="274639"/>
            <a:ext cx="3662575" cy="5851525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 bwMode="auto">
          <a:xfrm>
            <a:off x="813435" y="274639"/>
            <a:ext cx="10788606" cy="5851525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4168855" y="6356351"/>
            <a:ext cx="38638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5450084-F246-402A-90E9-78F2B15126DB}" type="slidenum">
              <a:rPr lang="es-ES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Jenom nadp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EEC53F1-BA28-49F1-A86E-7E1DEA2D0B42}" type="datetime4">
              <a:rPr lang="en-GB"/>
              <a:t>23 June 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2E94E42-5197-451E-86A4-FACCD772F695}" type="slidenum">
              <a:rPr lang="cs-CZ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293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Nadpis a obsa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 cap="small"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 marL="342900" indent="-342900">
              <a:buFont typeface="Arial"/>
              <a:buChar char="•"/>
              <a:defRPr/>
            </a:lvl1pPr>
            <a:lvl2pPr marL="800100" indent="-342900">
              <a:buFont typeface="Arial"/>
              <a:buChar char="•"/>
              <a:defRPr/>
            </a:lvl2pPr>
            <a:lvl3pPr marL="1200150" indent="-285750">
              <a:buFont typeface="Arial"/>
              <a:buChar char="•"/>
              <a:defRPr/>
            </a:lvl3pPr>
            <a:lvl4pPr marL="1657350" indent="-285750">
              <a:buFont typeface="Arial"/>
              <a:buChar char="•"/>
              <a:defRPr/>
            </a:lvl4pPr>
            <a:lvl5pPr marL="2114550" indent="-285750">
              <a:buFont typeface="Arial"/>
              <a:buChar char="•"/>
              <a:defRPr/>
            </a:lvl5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118089" y="6354629"/>
            <a:ext cx="4118015" cy="3651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2E94E42-5197-451E-86A4-FACCD772F695}" type="slidenum">
              <a:rPr lang="cs-CZ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38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ítulo y objeto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5450084-F246-402A-90E9-78F2B15126DB}" type="slidenum">
              <a:rPr lang="es-ES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Encabezado de secció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963837" y="4406901"/>
            <a:ext cx="1037129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963837" y="2906713"/>
            <a:ext cx="1037129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5450084-F246-402A-90E9-78F2B15126DB}" type="slidenum">
              <a:rPr lang="es-ES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os objeto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 bwMode="auto">
          <a:xfrm>
            <a:off x="813436" y="1600201"/>
            <a:ext cx="72255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 bwMode="auto">
          <a:xfrm>
            <a:off x="8242385" y="1600201"/>
            <a:ext cx="72255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5450084-F246-402A-90E9-78F2B15126DB}" type="slidenum">
              <a:rPr lang="es-ES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ció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610076" y="274638"/>
            <a:ext cx="10981373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10076" y="1535113"/>
            <a:ext cx="53911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 bwMode="auto">
          <a:xfrm>
            <a:off x="610076" y="2174875"/>
            <a:ext cx="53911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 bwMode="auto">
          <a:xfrm>
            <a:off x="6198206" y="1535113"/>
            <a:ext cx="5393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 bwMode="auto">
          <a:xfrm>
            <a:off x="6198206" y="2174875"/>
            <a:ext cx="5393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5450084-F246-402A-90E9-78F2B15126DB}" type="slidenum">
              <a:rPr lang="es-ES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Sólo el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4168855" y="6356351"/>
            <a:ext cx="38638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5450084-F246-402A-90E9-78F2B15126DB}" type="slidenum">
              <a:rPr lang="es-ES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En blanc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4168855" y="6356351"/>
            <a:ext cx="38638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5450084-F246-402A-90E9-78F2B15126DB}" type="slidenum">
              <a:rPr lang="es-ES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ido con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610077" y="273050"/>
            <a:ext cx="40142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 bwMode="auto">
          <a:xfrm>
            <a:off x="4770457" y="273051"/>
            <a:ext cx="682099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  <a:p>
            <a:pPr lvl="1">
              <a:defRPr/>
            </a:pPr>
            <a:r>
              <a:rPr lang="de-DE"/>
              <a:t>Zweite Ebene</a:t>
            </a:r>
          </a:p>
          <a:p>
            <a:pPr lvl="2">
              <a:defRPr/>
            </a:pPr>
            <a:r>
              <a:rPr lang="de-DE"/>
              <a:t>Dritte Ebene</a:t>
            </a:r>
          </a:p>
          <a:p>
            <a:pPr lvl="3">
              <a:defRPr/>
            </a:pPr>
            <a:r>
              <a:rPr lang="de-DE"/>
              <a:t>Vierte Ebene</a:t>
            </a:r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auto">
          <a:xfrm>
            <a:off x="610077" y="1435101"/>
            <a:ext cx="40142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4168855" y="6356351"/>
            <a:ext cx="38638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5450084-F246-402A-90E9-78F2B15126DB}" type="slidenum">
              <a:rPr lang="es-ES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n con títu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2391584" y="4800600"/>
            <a:ext cx="732091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 bwMode="auto">
          <a:xfrm>
            <a:off x="2391584" y="612775"/>
            <a:ext cx="732091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auto">
          <a:xfrm>
            <a:off x="2391584" y="5367338"/>
            <a:ext cx="732091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4168855" y="6356351"/>
            <a:ext cx="386381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5450084-F246-402A-90E9-78F2B15126DB}" type="slidenum">
              <a:rPr lang="es-ES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 bwMode="auto">
          <a:xfrm>
            <a:off x="610076" y="274638"/>
            <a:ext cx="1098137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700162" y="1540649"/>
            <a:ext cx="109813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s-ES"/>
              <a:t>Haga clic para modificar el estilo de texto del patrón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 bwMode="auto">
          <a:xfrm>
            <a:off x="8744426" y="6356351"/>
            <a:ext cx="2847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450084-F246-402A-90E9-78F2B15126DB}" type="slidenum">
              <a:rPr lang="es-ES"/>
              <a:t>‹Nr.›</a:t>
            </a:fld>
            <a:endParaRPr lang="es-ES"/>
          </a:p>
        </p:txBody>
      </p:sp>
      <p:pic>
        <p:nvPicPr>
          <p:cNvPr id="5" name="Imagen 4" descr="Interfaz de usuario gráfica, Texto&#10;&#10;Descripción generada automáticamente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196106" y="6282402"/>
            <a:ext cx="2592288" cy="5438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ctr" defTabSz="914400" eaLnBrk="1" hangingPunct="1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eaLnBrk="1" hangingPunct="1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eaLnBrk="1" hangingPunct="1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eaLnBrk="1" hangingPunct="1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eaLnBrk="1" hangingPunct="1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eaLnBrk="1" hangingPunct="1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eaLnBrk="1" hangingPunct="1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eaLnBrk="1" hangingPunct="1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trami5missions.eu/" TargetMode="External"/><Relationship Id="rId7" Type="http://schemas.openxmlformats.org/officeDocument/2006/relationships/hyperlink" Target="mailto:matthias.weber@ait.ac.a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wolfgang.polt@joanneum.at" TargetMode="External"/><Relationship Id="rId5" Type="http://schemas.openxmlformats.org/officeDocument/2006/relationships/hyperlink" Target="mailto:trami@joanneum.at" TargetMode="External"/><Relationship Id="rId10" Type="http://schemas.openxmlformats.org/officeDocument/2006/relationships/comments" Target="../comments/comment1.xml"/><Relationship Id="rId4" Type="http://schemas.openxmlformats.org/officeDocument/2006/relationships/hyperlink" Target="https://www.trami5missions.eu/about-emin" TargetMode="Externa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2.xml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6.emf"/><Relationship Id="rId10" Type="http://schemas.openxmlformats.org/officeDocument/2006/relationships/diagramLayout" Target="../diagrams/layout2.xml"/><Relationship Id="rId4" Type="http://schemas.openxmlformats.org/officeDocument/2006/relationships/image" Target="../media/image5.emf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 bwMode="auto">
          <a:xfrm>
            <a:off x="10565258" y="4077072"/>
            <a:ext cx="792087" cy="2799812"/>
          </a:xfrm>
          <a:prstGeom prst="rect">
            <a:avLst/>
          </a:prstGeom>
          <a:solidFill>
            <a:srgbClr val="0D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CuadroTexto"/>
          <p:cNvSpPr txBox="1"/>
          <p:nvPr/>
        </p:nvSpPr>
        <p:spPr bwMode="auto">
          <a:xfrm>
            <a:off x="484138" y="1556792"/>
            <a:ext cx="950505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3600" b="1" dirty="0"/>
              <a:t>Making Missions Work: the TRAMI project </a:t>
            </a:r>
            <a:endParaRPr lang="es-ES" sz="2800" spc="-50" dirty="0">
              <a:latin typeface="Helvetica"/>
              <a:cs typeface="Helvetica"/>
            </a:endParaRPr>
          </a:p>
          <a:p>
            <a:pPr algn="r">
              <a:defRPr/>
            </a:pPr>
            <a:r>
              <a:rPr lang="es-ES" sz="2800" spc="-50" dirty="0">
                <a:latin typeface="Helvetica"/>
                <a:cs typeface="Helvetica"/>
              </a:rPr>
              <a:t> </a:t>
            </a:r>
          </a:p>
          <a:p>
            <a:pPr algn="r">
              <a:defRPr/>
            </a:pPr>
            <a:r>
              <a:rPr lang="es-ES" sz="2800" spc="-50" dirty="0">
                <a:latin typeface="Helvetica"/>
                <a:cs typeface="Helvetica"/>
              </a:rPr>
              <a:t>EMIN Meeting </a:t>
            </a:r>
          </a:p>
          <a:p>
            <a:pPr algn="r">
              <a:defRPr/>
            </a:pPr>
            <a:endParaRPr lang="es-ES" sz="2800" spc="-50" dirty="0">
              <a:latin typeface="Helvetica"/>
              <a:cs typeface="Helvetica"/>
            </a:endParaRPr>
          </a:p>
          <a:p>
            <a:pPr algn="r">
              <a:defRPr/>
            </a:pPr>
            <a:r>
              <a:rPr lang="es-ES" sz="2800" spc="-50" dirty="0">
                <a:latin typeface="Helvetica"/>
                <a:cs typeface="Helvetica"/>
              </a:rPr>
              <a:t>addressed to</a:t>
            </a:r>
          </a:p>
          <a:p>
            <a:pPr algn="r">
              <a:defRPr/>
            </a:pPr>
            <a:r>
              <a:rPr lang="es-ES" sz="2800" spc="-50" dirty="0">
                <a:latin typeface="Helvetica"/>
                <a:cs typeface="Helvetica"/>
              </a:rPr>
              <a:t>Strategic Configuration and EU Mission Subgroups</a:t>
            </a:r>
          </a:p>
          <a:p>
            <a:pPr algn="r">
              <a:defRPr/>
            </a:pPr>
            <a:endParaRPr lang="es-ES" sz="2800" spc="-50" dirty="0">
              <a:latin typeface="Helvetica"/>
              <a:cs typeface="Helvetica"/>
            </a:endParaRPr>
          </a:p>
          <a:p>
            <a:pPr algn="r">
              <a:defRPr/>
            </a:pPr>
            <a:r>
              <a:rPr lang="es-ES" sz="2800" spc="-50" dirty="0">
                <a:latin typeface="Helvetica"/>
                <a:cs typeface="Helvetica"/>
              </a:rPr>
              <a:t>23. June 2023</a:t>
            </a:r>
          </a:p>
          <a:p>
            <a:pPr algn="r">
              <a:defRPr/>
            </a:pPr>
            <a:r>
              <a:rPr lang="es-ES" sz="2800" spc="-50" dirty="0">
                <a:latin typeface="Helvetica"/>
                <a:cs typeface="Helvetica"/>
              </a:rPr>
              <a:t>Online</a:t>
            </a:r>
            <a:endParaRPr lang="es-ES" spc="-50" dirty="0">
              <a:latin typeface="Helvetica"/>
              <a:cs typeface="Helvetica"/>
            </a:endParaRPr>
          </a:p>
          <a:p>
            <a:pPr>
              <a:defRPr/>
            </a:pPr>
            <a:r>
              <a:rPr lang="es-ES" spc="-50" dirty="0">
                <a:latin typeface="Helvetica"/>
                <a:cs typeface="Helvetica"/>
              </a:rPr>
              <a:t>Wolfgang Polt (Joanneum Research POLICIES)</a:t>
            </a:r>
          </a:p>
          <a:p>
            <a:pPr>
              <a:defRPr/>
            </a:pPr>
            <a:r>
              <a:rPr lang="es-ES" spc="-50" dirty="0">
                <a:latin typeface="Helvetica"/>
                <a:cs typeface="Helvetica"/>
              </a:rPr>
              <a:t>Matthias Weber (AIT </a:t>
            </a:r>
            <a:r>
              <a:rPr lang="es-ES" spc="-50" dirty="0" err="1">
                <a:latin typeface="Helvetica"/>
                <a:cs typeface="Helvetica"/>
              </a:rPr>
              <a:t>Austrian</a:t>
            </a:r>
            <a:r>
              <a:rPr lang="es-ES" spc="-50" dirty="0">
                <a:latin typeface="Helvetica"/>
                <a:cs typeface="Helvetica"/>
              </a:rPr>
              <a:t> </a:t>
            </a:r>
            <a:r>
              <a:rPr lang="es-ES" spc="-50" dirty="0" err="1">
                <a:latin typeface="Helvetica"/>
                <a:cs typeface="Helvetica"/>
              </a:rPr>
              <a:t>Institute</a:t>
            </a:r>
            <a:r>
              <a:rPr lang="es-ES" spc="-50" dirty="0">
                <a:latin typeface="Helvetica"/>
                <a:cs typeface="Helvetica"/>
              </a:rPr>
              <a:t> of </a:t>
            </a:r>
            <a:r>
              <a:rPr lang="es-ES" spc="-50" dirty="0" err="1">
                <a:latin typeface="Helvetica"/>
                <a:cs typeface="Helvetica"/>
              </a:rPr>
              <a:t>Technology</a:t>
            </a:r>
            <a:r>
              <a:rPr lang="es-ES" spc="-50" dirty="0">
                <a:latin typeface="Helvetica"/>
                <a:cs typeface="Helvetica"/>
              </a:rPr>
              <a:t>, Center for Innovation </a:t>
            </a:r>
            <a:r>
              <a:rPr lang="es-ES" spc="-50" dirty="0" err="1">
                <a:latin typeface="Helvetica"/>
                <a:cs typeface="Helvetica"/>
              </a:rPr>
              <a:t>Systems</a:t>
            </a:r>
            <a:r>
              <a:rPr lang="es-ES" spc="-50" dirty="0">
                <a:latin typeface="Helvetica"/>
                <a:cs typeface="Helvetica"/>
              </a:rPr>
              <a:t> and </a:t>
            </a:r>
            <a:r>
              <a:rPr lang="es-ES" spc="-50" dirty="0" err="1">
                <a:latin typeface="Helvetica"/>
                <a:cs typeface="Helvetica"/>
              </a:rPr>
              <a:t>Policy</a:t>
            </a:r>
            <a:r>
              <a:rPr lang="es-ES" spc="-50" dirty="0">
                <a:latin typeface="Helvetica"/>
                <a:cs typeface="Helvetica"/>
              </a:rPr>
              <a:t>)</a:t>
            </a:r>
          </a:p>
          <a:p>
            <a:pPr algn="r">
              <a:defRPr/>
            </a:pPr>
            <a:endParaRPr lang="es-ES" sz="2800" spc="-50" dirty="0">
              <a:latin typeface="Helvetica"/>
              <a:cs typeface="Helvetica"/>
            </a:endParaRPr>
          </a:p>
          <a:p>
            <a:pPr algn="r">
              <a:defRPr/>
            </a:pPr>
            <a:endParaRPr lang="es-ES" sz="2800" spc="-50" dirty="0">
              <a:latin typeface="Helvetica"/>
              <a:cs typeface="Helvetica"/>
            </a:endParaRPr>
          </a:p>
          <a:p>
            <a:endParaRPr lang="en-GB" dirty="0"/>
          </a:p>
        </p:txBody>
      </p:sp>
      <p:pic>
        <p:nvPicPr>
          <p:cNvPr id="3" name="Imagen 2" descr="Logotipo&#10;&#10;Descripción generada automáticamente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981082" y="260648"/>
            <a:ext cx="2809938" cy="115212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94C2CD0-F57E-4A2B-31B4-2012D07C0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6" y="80628"/>
            <a:ext cx="292677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 bwMode="auto">
          <a:xfrm>
            <a:off x="340122" y="332656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Assessment of </a:t>
            </a:r>
            <a:r>
              <a:rPr lang="de-DE" sz="2400" b="1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the</a:t>
            </a:r>
            <a:r>
              <a:rPr lang="de-DE" sz="24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 </a:t>
            </a:r>
          </a:p>
          <a:p>
            <a:pPr>
              <a:defRPr/>
            </a:pPr>
            <a:r>
              <a:rPr lang="de-DE" sz="2400" b="1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advancement</a:t>
            </a:r>
            <a:r>
              <a:rPr lang="de-DE" sz="24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 of </a:t>
            </a:r>
            <a:r>
              <a:rPr lang="de-DE" sz="2400" b="1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missions</a:t>
            </a:r>
            <a:r>
              <a:rPr lang="de-DE" sz="24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 (2)</a:t>
            </a:r>
          </a:p>
        </p:txBody>
      </p:sp>
      <p:cxnSp>
        <p:nvCxnSpPr>
          <p:cNvPr id="20" name="19 Conector recto"/>
          <p:cNvCxnSpPr>
            <a:cxnSpLocks/>
          </p:cNvCxnSpPr>
          <p:nvPr/>
        </p:nvCxnSpPr>
        <p:spPr bwMode="auto">
          <a:xfrm>
            <a:off x="4156546" y="1196752"/>
            <a:ext cx="5053148" cy="0"/>
          </a:xfrm>
          <a:prstGeom prst="line">
            <a:avLst/>
          </a:prstGeom>
          <a:ln>
            <a:solidFill>
              <a:srgbClr val="151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 bwMode="auto">
          <a:xfrm>
            <a:off x="10565258" y="5805264"/>
            <a:ext cx="792087" cy="1087220"/>
          </a:xfrm>
          <a:prstGeom prst="rect">
            <a:avLst/>
          </a:prstGeom>
          <a:solidFill>
            <a:srgbClr val="0D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2" name="10 Imagen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09694" y="116631"/>
            <a:ext cx="2809940" cy="1152129"/>
          </a:xfrm>
          <a:prstGeom prst="rect">
            <a:avLst/>
          </a:prstGeom>
        </p:spPr>
      </p:pic>
      <p:sp>
        <p:nvSpPr>
          <p:cNvPr id="4" name="16 CuadroTexto">
            <a:extLst>
              <a:ext uri="{FF2B5EF4-FFF2-40B4-BE49-F238E27FC236}">
                <a16:creationId xmlns:a16="http://schemas.microsoft.com/office/drawing/2014/main" id="{64A63228-B589-39FF-4345-BB0BEC1853D0}"/>
              </a:ext>
            </a:extLst>
          </p:cNvPr>
          <p:cNvSpPr txBox="1"/>
          <p:nvPr/>
        </p:nvSpPr>
        <p:spPr bwMode="auto">
          <a:xfrm>
            <a:off x="7504548" y="618737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endParaRPr lang="es-ES" sz="1000" spc="-50" dirty="0">
              <a:latin typeface="Helvetica"/>
              <a:cs typeface="Helvetica"/>
            </a:endParaRPr>
          </a:p>
          <a:p>
            <a:pPr algn="r">
              <a:defRPr/>
            </a:pPr>
            <a:endParaRPr lang="es-ES" dirty="0"/>
          </a:p>
        </p:txBody>
      </p:sp>
      <p:sp>
        <p:nvSpPr>
          <p:cNvPr id="8" name="20 CuadroTexto"/>
          <p:cNvSpPr txBox="1"/>
          <p:nvPr/>
        </p:nvSpPr>
        <p:spPr bwMode="auto">
          <a:xfrm>
            <a:off x="10218885" y="6414501"/>
            <a:ext cx="90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2EC8D1EA-0A6E-4154-98AB-BDC508C7CC0A}" type="slidenum">
              <a:rPr lang="de-AT" b="1">
                <a:solidFill>
                  <a:schemeClr val="bg1"/>
                </a:solidFill>
              </a:rPr>
              <a:t>10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8 CuadroTexto"/>
          <p:cNvSpPr txBox="1"/>
          <p:nvPr/>
        </p:nvSpPr>
        <p:spPr bwMode="auto">
          <a:xfrm>
            <a:off x="3688493" y="1638121"/>
            <a:ext cx="7272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12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fi-FI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Willingness of advanced countries and regions to share their innovative and promising experiences meets strong demand from other countries</a:t>
            </a: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fi-FI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Building institutional capacities for mission governance (at strategic and operational levels) takes time. </a:t>
            </a: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fi-FI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Attention to (longer term) missions overshadowed by pressing concerns over ’polycrises’. Not all missions convey a strong ”sense of urgency”</a:t>
            </a:r>
          </a:p>
        </p:txBody>
      </p:sp>
      <p:sp>
        <p:nvSpPr>
          <p:cNvPr id="2" name="8 CuadroTexto">
            <a:extLst>
              <a:ext uri="{FF2B5EF4-FFF2-40B4-BE49-F238E27FC236}">
                <a16:creationId xmlns:a16="http://schemas.microsoft.com/office/drawing/2014/main" id="{B5AFA2E0-6495-0E73-11C7-B04785C6DCA7}"/>
              </a:ext>
            </a:extLst>
          </p:cNvPr>
          <p:cNvSpPr txBox="1"/>
          <p:nvPr/>
        </p:nvSpPr>
        <p:spPr bwMode="auto">
          <a:xfrm>
            <a:off x="340122" y="1671221"/>
            <a:ext cx="38164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Good and promising practices emerging</a:t>
            </a:r>
          </a:p>
          <a:p>
            <a:endParaRPr lang="fi-FI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Institutional capacity-building</a:t>
            </a:r>
          </a:p>
          <a:p>
            <a:endParaRPr lang="fi-FI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Missions still receive too limited attention and funding</a:t>
            </a:r>
          </a:p>
          <a:p>
            <a:endParaRPr lang="fi-FI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46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518" y="1317358"/>
            <a:ext cx="9624132" cy="4756111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BC5D62-53A3-415D-4CDA-23037F54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4E42-5197-451E-86A4-FACCD772F695}" type="slidenum">
              <a:rPr lang="cs-CZ" smtClean="0"/>
              <a:t>11</a:t>
            </a:fld>
            <a:endParaRPr lang="cs-CZ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BE56759-9684-C2D1-2022-DD7FA9BBD9AD}"/>
              </a:ext>
            </a:extLst>
          </p:cNvPr>
          <p:cNvSpPr txBox="1">
            <a:spLocks/>
          </p:cNvSpPr>
          <p:nvPr/>
        </p:nvSpPr>
        <p:spPr>
          <a:xfrm>
            <a:off x="458721" y="274579"/>
            <a:ext cx="9382031" cy="11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small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Challenges </a:t>
            </a:r>
            <a:r>
              <a:rPr lang="de-DE" sz="2400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of</a:t>
            </a:r>
            <a:r>
              <a:rPr lang="de-DE" sz="2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de-DE" sz="2400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the</a:t>
            </a:r>
            <a:r>
              <a:rPr lang="de-DE" sz="2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de-DE" sz="2400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implementation</a:t>
            </a:r>
            <a:r>
              <a:rPr lang="de-DE" sz="2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de-DE" sz="2400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of</a:t>
            </a:r>
            <a:r>
              <a:rPr lang="de-DE" sz="2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 EU </a:t>
            </a:r>
            <a:r>
              <a:rPr lang="de-DE" sz="2400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Missions</a:t>
            </a:r>
            <a:r>
              <a:rPr lang="de-DE" sz="2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 (2)</a:t>
            </a:r>
          </a:p>
        </p:txBody>
      </p:sp>
      <p:sp>
        <p:nvSpPr>
          <p:cNvPr id="15" name="Abgerundete rechteckige Legende 7">
            <a:extLst>
              <a:ext uri="{FF2B5EF4-FFF2-40B4-BE49-F238E27FC236}">
                <a16:creationId xmlns:a16="http://schemas.microsoft.com/office/drawing/2014/main" id="{9631EB98-5FB8-DF4D-7FC1-4F0F7A328F0F}"/>
              </a:ext>
            </a:extLst>
          </p:cNvPr>
          <p:cNvSpPr/>
          <p:nvPr/>
        </p:nvSpPr>
        <p:spPr>
          <a:xfrm>
            <a:off x="196106" y="4437112"/>
            <a:ext cx="2520280" cy="461448"/>
          </a:xfrm>
          <a:prstGeom prst="wedgeRoundRectCallout">
            <a:avLst>
              <a:gd name="adj1" fmla="val 48564"/>
              <a:gd name="adj2" fmla="val 1207"/>
              <a:gd name="adj3" fmla="val 16667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584" tIns="40292" rIns="80584" bIns="40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Dedication of national funding and adaptation of existing instruments</a:t>
            </a:r>
            <a:endParaRPr lang="de-AT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Abgerundete rechteckige Legende 10">
            <a:extLst>
              <a:ext uri="{FF2B5EF4-FFF2-40B4-BE49-F238E27FC236}">
                <a16:creationId xmlns:a16="http://schemas.microsoft.com/office/drawing/2014/main" id="{D63416F7-E347-0CF6-2A1A-D770DD653967}"/>
              </a:ext>
            </a:extLst>
          </p:cNvPr>
          <p:cNvSpPr/>
          <p:nvPr/>
        </p:nvSpPr>
        <p:spPr>
          <a:xfrm>
            <a:off x="458721" y="1556792"/>
            <a:ext cx="1511510" cy="655963"/>
          </a:xfrm>
          <a:prstGeom prst="wedgeRoundRectCallout">
            <a:avLst>
              <a:gd name="adj1" fmla="val 48564"/>
              <a:gd name="adj2" fmla="val 1207"/>
              <a:gd name="adj3" fmla="val 16667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584" tIns="40292" rIns="80584" bIns="40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Governance Structures and capacity</a:t>
            </a:r>
            <a:endParaRPr lang="de-AT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42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 bwMode="auto">
          <a:xfrm>
            <a:off x="700162" y="1340768"/>
            <a:ext cx="114056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de-AT" sz="2800" b="1" dirty="0" err="1">
                <a:solidFill>
                  <a:schemeClr val="tx2"/>
                </a:solidFill>
              </a:rPr>
              <a:t>Join</a:t>
            </a:r>
            <a:r>
              <a:rPr lang="de-AT" sz="2800" b="1" dirty="0">
                <a:solidFill>
                  <a:schemeClr val="tx2"/>
                </a:solidFill>
              </a:rPr>
              <a:t> and </a:t>
            </a:r>
            <a:r>
              <a:rPr lang="de-AT" sz="2800" b="1" dirty="0" err="1">
                <a:solidFill>
                  <a:schemeClr val="tx2"/>
                </a:solidFill>
              </a:rPr>
              <a:t>actively</a:t>
            </a:r>
            <a:r>
              <a:rPr lang="de-AT" sz="2800" b="1" dirty="0">
                <a:solidFill>
                  <a:schemeClr val="tx2"/>
                </a:solidFill>
              </a:rPr>
              <a:t> support </a:t>
            </a:r>
            <a:r>
              <a:rPr lang="de-AT" sz="2800" b="1" dirty="0" err="1">
                <a:solidFill>
                  <a:schemeClr val="tx2"/>
                </a:solidFill>
              </a:rPr>
              <a:t>EMiN</a:t>
            </a:r>
            <a:endParaRPr lang="de-AT" sz="2800" b="1" dirty="0">
              <a:solidFill>
                <a:schemeClr val="tx2"/>
              </a:solidFill>
            </a:endParaRPr>
          </a:p>
          <a:p>
            <a:pPr marL="800100" lvl="1" indent="-34290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de-AT" sz="2400" dirty="0">
                <a:solidFill>
                  <a:schemeClr val="tx2"/>
                </a:solidFill>
              </a:rPr>
              <a:t>Regular </a:t>
            </a:r>
            <a:r>
              <a:rPr lang="de-AT" sz="2400" dirty="0" err="1">
                <a:solidFill>
                  <a:schemeClr val="tx2"/>
                </a:solidFill>
              </a:rPr>
              <a:t>meetings</a:t>
            </a:r>
            <a:r>
              <a:rPr lang="de-AT" sz="2400" dirty="0">
                <a:solidFill>
                  <a:schemeClr val="tx2"/>
                </a:solidFill>
              </a:rPr>
              <a:t>, </a:t>
            </a:r>
            <a:r>
              <a:rPr lang="de-AT" sz="2400" dirty="0" err="1">
                <a:solidFill>
                  <a:schemeClr val="tx2"/>
                </a:solidFill>
              </a:rPr>
              <a:t>events</a:t>
            </a:r>
            <a:r>
              <a:rPr lang="de-AT" sz="2400" dirty="0">
                <a:solidFill>
                  <a:schemeClr val="tx2"/>
                </a:solidFill>
              </a:rPr>
              <a:t> and </a:t>
            </a:r>
            <a:r>
              <a:rPr lang="de-AT" sz="2400" dirty="0" err="1">
                <a:solidFill>
                  <a:schemeClr val="tx2"/>
                </a:solidFill>
              </a:rPr>
              <a:t>information</a:t>
            </a:r>
            <a:r>
              <a:rPr lang="de-AT" sz="2400" dirty="0">
                <a:solidFill>
                  <a:schemeClr val="tx2"/>
                </a:solidFill>
              </a:rPr>
              <a:t> on </a:t>
            </a:r>
            <a:r>
              <a:rPr lang="de-AT" sz="2400" dirty="0" err="1">
                <a:solidFill>
                  <a:schemeClr val="tx2"/>
                </a:solidFill>
              </a:rPr>
              <a:t>missions</a:t>
            </a:r>
            <a:r>
              <a:rPr lang="de-AT" sz="2400" dirty="0">
                <a:solidFill>
                  <a:schemeClr val="tx2"/>
                </a:solidFill>
              </a:rPr>
              <a:t> in Europe</a:t>
            </a:r>
          </a:p>
          <a:p>
            <a:pPr marL="342900" lvl="0" indent="-34290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de-AT" sz="2800" b="1" dirty="0" err="1">
                <a:solidFill>
                  <a:schemeClr val="tx2"/>
                </a:solidFill>
              </a:rPr>
              <a:t>Participate</a:t>
            </a:r>
            <a:r>
              <a:rPr lang="de-AT" sz="2800" b="1" dirty="0">
                <a:solidFill>
                  <a:schemeClr val="tx2"/>
                </a:solidFill>
              </a:rPr>
              <a:t> and promote </a:t>
            </a:r>
            <a:r>
              <a:rPr lang="de-AT" sz="2800" b="1" dirty="0" err="1">
                <a:solidFill>
                  <a:schemeClr val="tx2"/>
                </a:solidFill>
              </a:rPr>
              <a:t>EMiF</a:t>
            </a:r>
            <a:r>
              <a:rPr lang="de-AT" sz="2800" b="1" dirty="0">
                <a:solidFill>
                  <a:schemeClr val="tx2"/>
                </a:solidFill>
              </a:rPr>
              <a:t> European </a:t>
            </a:r>
            <a:r>
              <a:rPr lang="de-AT" sz="2800" b="1" dirty="0" err="1">
                <a:solidFill>
                  <a:schemeClr val="tx2"/>
                </a:solidFill>
              </a:rPr>
              <a:t>Missions</a:t>
            </a:r>
            <a:r>
              <a:rPr lang="de-AT" sz="2800" b="1" dirty="0">
                <a:solidFill>
                  <a:schemeClr val="tx2"/>
                </a:solidFill>
              </a:rPr>
              <a:t> Forum 2024</a:t>
            </a:r>
          </a:p>
          <a:p>
            <a:pPr marL="800100" lvl="1" indent="-34290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de-AT" sz="2400" dirty="0" err="1">
                <a:solidFill>
                  <a:schemeClr val="tx2"/>
                </a:solidFill>
              </a:rPr>
              <a:t>EMiF</a:t>
            </a:r>
            <a:r>
              <a:rPr lang="de-AT" sz="2400" dirty="0">
                <a:solidFill>
                  <a:schemeClr val="tx2"/>
                </a:solidFill>
              </a:rPr>
              <a:t> 2023 (31 </a:t>
            </a:r>
            <a:r>
              <a:rPr lang="de-AT" sz="2400" dirty="0" err="1">
                <a:solidFill>
                  <a:schemeClr val="tx2"/>
                </a:solidFill>
              </a:rPr>
              <a:t>January</a:t>
            </a:r>
            <a:r>
              <a:rPr lang="de-AT" sz="2400" dirty="0">
                <a:solidFill>
                  <a:schemeClr val="tx2"/>
                </a:solidFill>
              </a:rPr>
              <a:t> 2023) </a:t>
            </a:r>
            <a:r>
              <a:rPr lang="de-AT" sz="2400" dirty="0" err="1">
                <a:solidFill>
                  <a:schemeClr val="tx2"/>
                </a:solidFill>
              </a:rPr>
              <a:t>attended</a:t>
            </a:r>
            <a:r>
              <a:rPr lang="de-AT" sz="2400" dirty="0">
                <a:solidFill>
                  <a:schemeClr val="tx2"/>
                </a:solidFill>
              </a:rPr>
              <a:t> </a:t>
            </a:r>
            <a:r>
              <a:rPr lang="de-AT" sz="2400" dirty="0" err="1">
                <a:solidFill>
                  <a:schemeClr val="tx2"/>
                </a:solidFill>
              </a:rPr>
              <a:t>by</a:t>
            </a:r>
            <a:r>
              <a:rPr lang="de-AT" sz="2400" dirty="0">
                <a:solidFill>
                  <a:schemeClr val="tx2"/>
                </a:solidFill>
              </a:rPr>
              <a:t> ~1000 </a:t>
            </a:r>
            <a:r>
              <a:rPr lang="de-AT" sz="2400" dirty="0" err="1">
                <a:solidFill>
                  <a:schemeClr val="tx2"/>
                </a:solidFill>
              </a:rPr>
              <a:t>participants</a:t>
            </a:r>
            <a:endParaRPr lang="de-AT" sz="2400" dirty="0">
              <a:solidFill>
                <a:schemeClr val="tx2"/>
              </a:solidFill>
            </a:endParaRPr>
          </a:p>
          <a:p>
            <a:pPr marL="800100" lvl="1" indent="-34290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de-AT" sz="2400" dirty="0" err="1">
                <a:solidFill>
                  <a:schemeClr val="tx2"/>
                </a:solidFill>
              </a:rPr>
              <a:t>EMiF</a:t>
            </a:r>
            <a:r>
              <a:rPr lang="de-AT" sz="2400" dirty="0">
                <a:solidFill>
                  <a:schemeClr val="tx2"/>
                </a:solidFill>
              </a:rPr>
              <a:t> 2024 </a:t>
            </a:r>
            <a:r>
              <a:rPr lang="de-AT" sz="2400" dirty="0" err="1">
                <a:solidFill>
                  <a:schemeClr val="tx2"/>
                </a:solidFill>
              </a:rPr>
              <a:t>planned</a:t>
            </a:r>
            <a:r>
              <a:rPr lang="de-AT" sz="2400" dirty="0">
                <a:solidFill>
                  <a:schemeClr val="tx2"/>
                </a:solidFill>
              </a:rPr>
              <a:t> </a:t>
            </a:r>
            <a:r>
              <a:rPr lang="de-AT" sz="2400" dirty="0" err="1">
                <a:solidFill>
                  <a:schemeClr val="tx2"/>
                </a:solidFill>
              </a:rPr>
              <a:t>for</a:t>
            </a:r>
            <a:r>
              <a:rPr lang="de-AT" sz="2400" dirty="0">
                <a:solidFill>
                  <a:schemeClr val="tx2"/>
                </a:solidFill>
              </a:rPr>
              <a:t> March </a:t>
            </a:r>
          </a:p>
          <a:p>
            <a:pPr marL="342900" lvl="0" indent="-34290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de-AT" sz="2800" b="1" dirty="0" err="1">
                <a:solidFill>
                  <a:schemeClr val="tx2"/>
                </a:solidFill>
              </a:rPr>
              <a:t>Contribute</a:t>
            </a:r>
            <a:r>
              <a:rPr lang="de-AT" sz="2800" b="1" dirty="0">
                <a:solidFill>
                  <a:schemeClr val="tx2"/>
                </a:solidFill>
              </a:rPr>
              <a:t> </a:t>
            </a:r>
            <a:r>
              <a:rPr lang="de-AT" sz="2800" b="1" dirty="0" err="1">
                <a:solidFill>
                  <a:schemeClr val="tx2"/>
                </a:solidFill>
              </a:rPr>
              <a:t>to</a:t>
            </a:r>
            <a:r>
              <a:rPr lang="de-AT" sz="2800" b="1" dirty="0">
                <a:solidFill>
                  <a:schemeClr val="tx2"/>
                </a:solidFill>
              </a:rPr>
              <a:t> Mapping</a:t>
            </a:r>
          </a:p>
          <a:p>
            <a:pPr marL="800100" lvl="1" indent="-34290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de-AT" sz="2400" dirty="0">
                <a:solidFill>
                  <a:schemeClr val="tx2"/>
                </a:solidFill>
              </a:rPr>
              <a:t>In </a:t>
            </a:r>
            <a:r>
              <a:rPr lang="de-AT" sz="2400" dirty="0" err="1">
                <a:solidFill>
                  <a:schemeClr val="tx2"/>
                </a:solidFill>
              </a:rPr>
              <a:t>focus</a:t>
            </a:r>
            <a:r>
              <a:rPr lang="de-AT" sz="2400" dirty="0">
                <a:solidFill>
                  <a:schemeClr val="tx2"/>
                </a:solidFill>
              </a:rPr>
              <a:t>: MS/AC </a:t>
            </a:r>
            <a:r>
              <a:rPr lang="de-AT" sz="2400" dirty="0" err="1">
                <a:solidFill>
                  <a:schemeClr val="tx2"/>
                </a:solidFill>
              </a:rPr>
              <a:t>beyond</a:t>
            </a:r>
            <a:r>
              <a:rPr lang="de-AT" sz="2400" dirty="0">
                <a:solidFill>
                  <a:schemeClr val="tx2"/>
                </a:solidFill>
              </a:rPr>
              <a:t> TRAMI </a:t>
            </a:r>
            <a:r>
              <a:rPr lang="de-AT" sz="2400" dirty="0" err="1">
                <a:solidFill>
                  <a:schemeClr val="tx2"/>
                </a:solidFill>
              </a:rPr>
              <a:t>members</a:t>
            </a:r>
            <a:r>
              <a:rPr lang="de-AT" sz="2400" dirty="0">
                <a:solidFill>
                  <a:schemeClr val="tx2"/>
                </a:solidFill>
              </a:rPr>
              <a:t> (</a:t>
            </a:r>
            <a:r>
              <a:rPr lang="de-AT" sz="2400" dirty="0" err="1">
                <a:solidFill>
                  <a:schemeClr val="tx2"/>
                </a:solidFill>
              </a:rPr>
              <a:t>country</a:t>
            </a:r>
            <a:r>
              <a:rPr lang="de-AT" sz="2400" dirty="0">
                <a:solidFill>
                  <a:schemeClr val="tx2"/>
                </a:solidFill>
              </a:rPr>
              <a:t> </a:t>
            </a:r>
            <a:r>
              <a:rPr lang="de-AT" sz="2400" dirty="0" err="1">
                <a:solidFill>
                  <a:schemeClr val="tx2"/>
                </a:solidFill>
              </a:rPr>
              <a:t>correspondents</a:t>
            </a:r>
            <a:r>
              <a:rPr lang="de-AT" sz="2400" dirty="0">
                <a:solidFill>
                  <a:schemeClr val="tx2"/>
                </a:solidFill>
              </a:rPr>
              <a:t>)</a:t>
            </a:r>
          </a:p>
          <a:p>
            <a:pPr marL="342900" lvl="0" indent="-34290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de-AT" sz="2800" b="1" dirty="0" err="1">
                <a:solidFill>
                  <a:schemeClr val="tx2"/>
                </a:solidFill>
              </a:rPr>
              <a:t>Initiate</a:t>
            </a:r>
            <a:r>
              <a:rPr lang="de-AT" sz="2800" b="1" dirty="0">
                <a:solidFill>
                  <a:schemeClr val="tx2"/>
                </a:solidFill>
              </a:rPr>
              <a:t> and </a:t>
            </a:r>
            <a:r>
              <a:rPr lang="de-AT" sz="2800" b="1" dirty="0" err="1">
                <a:solidFill>
                  <a:schemeClr val="tx2"/>
                </a:solidFill>
              </a:rPr>
              <a:t>participate</a:t>
            </a:r>
            <a:r>
              <a:rPr lang="de-AT" sz="2800" b="1" dirty="0">
                <a:solidFill>
                  <a:schemeClr val="tx2"/>
                </a:solidFill>
              </a:rPr>
              <a:t> in Mutual Learning Events</a:t>
            </a:r>
          </a:p>
          <a:p>
            <a:pPr marL="342900" lvl="0" indent="-34290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de-AT" sz="2800" b="1" dirty="0">
                <a:solidFill>
                  <a:schemeClr val="tx2"/>
                </a:solidFill>
              </a:rPr>
              <a:t>Help </a:t>
            </a:r>
            <a:r>
              <a:rPr lang="de-AT" sz="2800" b="1" dirty="0" err="1">
                <a:solidFill>
                  <a:schemeClr val="tx2"/>
                </a:solidFill>
              </a:rPr>
              <a:t>creating</a:t>
            </a:r>
            <a:r>
              <a:rPr lang="de-AT" sz="2800" b="1" dirty="0">
                <a:solidFill>
                  <a:schemeClr val="tx2"/>
                </a:solidFill>
              </a:rPr>
              <a:t> </a:t>
            </a:r>
            <a:r>
              <a:rPr lang="de-AT" sz="2800" b="1" dirty="0" err="1">
                <a:solidFill>
                  <a:schemeClr val="tx2"/>
                </a:solidFill>
              </a:rPr>
              <a:t>sustainable</a:t>
            </a:r>
            <a:r>
              <a:rPr lang="de-AT" sz="2800" b="1" dirty="0">
                <a:solidFill>
                  <a:schemeClr val="tx2"/>
                </a:solidFill>
              </a:rPr>
              <a:t> </a:t>
            </a:r>
            <a:r>
              <a:rPr lang="de-AT" sz="2800" b="1" dirty="0" err="1">
                <a:solidFill>
                  <a:schemeClr val="tx2"/>
                </a:solidFill>
              </a:rPr>
              <a:t>structures</a:t>
            </a:r>
            <a:r>
              <a:rPr lang="de-AT" sz="2800" b="1" dirty="0">
                <a:solidFill>
                  <a:schemeClr val="tx2"/>
                </a:solidFill>
              </a:rPr>
              <a:t> </a:t>
            </a:r>
            <a:r>
              <a:rPr lang="de-AT" sz="2400" dirty="0" err="1">
                <a:solidFill>
                  <a:schemeClr val="tx2"/>
                </a:solidFill>
              </a:rPr>
              <a:t>to</a:t>
            </a:r>
            <a:r>
              <a:rPr lang="de-AT" sz="2400" dirty="0">
                <a:solidFill>
                  <a:schemeClr val="tx2"/>
                </a:solidFill>
              </a:rPr>
              <a:t> </a:t>
            </a:r>
            <a:r>
              <a:rPr lang="de-AT" sz="2400" dirty="0" err="1">
                <a:solidFill>
                  <a:schemeClr val="tx2"/>
                </a:solidFill>
              </a:rPr>
              <a:t>support</a:t>
            </a:r>
            <a:r>
              <a:rPr lang="de-AT" sz="2400" dirty="0">
                <a:solidFill>
                  <a:schemeClr val="tx2"/>
                </a:solidFill>
              </a:rPr>
              <a:t> </a:t>
            </a:r>
            <a:r>
              <a:rPr lang="de-AT" sz="2400" dirty="0" err="1">
                <a:solidFill>
                  <a:schemeClr val="tx2"/>
                </a:solidFill>
              </a:rPr>
              <a:t>mission</a:t>
            </a:r>
            <a:r>
              <a:rPr lang="de-AT" sz="2400" dirty="0">
                <a:solidFill>
                  <a:schemeClr val="tx2"/>
                </a:solidFill>
              </a:rPr>
              <a:t> </a:t>
            </a:r>
            <a:r>
              <a:rPr lang="de-AT" sz="2400" dirty="0" err="1">
                <a:solidFill>
                  <a:schemeClr val="tx2"/>
                </a:solidFill>
              </a:rPr>
              <a:t>implementation</a:t>
            </a:r>
            <a:r>
              <a:rPr lang="de-AT" sz="2400" dirty="0">
                <a:solidFill>
                  <a:schemeClr val="tx2"/>
                </a:solidFill>
              </a:rPr>
              <a:t> (on national and EU </a:t>
            </a:r>
            <a:r>
              <a:rPr lang="de-AT" sz="2400" dirty="0" err="1">
                <a:solidFill>
                  <a:schemeClr val="tx2"/>
                </a:solidFill>
              </a:rPr>
              <a:t>level</a:t>
            </a:r>
            <a:r>
              <a:rPr lang="de-AT" sz="2400" dirty="0">
                <a:solidFill>
                  <a:schemeClr val="tx2"/>
                </a:solidFill>
              </a:rPr>
              <a:t>) </a:t>
            </a:r>
            <a:r>
              <a:rPr lang="de-AT" sz="2400" dirty="0" err="1">
                <a:solidFill>
                  <a:schemeClr val="tx2"/>
                </a:solidFill>
              </a:rPr>
              <a:t>beyond</a:t>
            </a:r>
            <a:r>
              <a:rPr lang="de-AT" sz="2400" dirty="0">
                <a:solidFill>
                  <a:schemeClr val="tx2"/>
                </a:solidFill>
              </a:rPr>
              <a:t> the </a:t>
            </a:r>
            <a:r>
              <a:rPr lang="de-AT" sz="2400" dirty="0" err="1">
                <a:solidFill>
                  <a:schemeClr val="tx2"/>
                </a:solidFill>
              </a:rPr>
              <a:t>duration</a:t>
            </a:r>
            <a:r>
              <a:rPr lang="de-AT" sz="2400" dirty="0">
                <a:solidFill>
                  <a:schemeClr val="tx2"/>
                </a:solidFill>
              </a:rPr>
              <a:t> of the </a:t>
            </a:r>
            <a:r>
              <a:rPr lang="de-AT" sz="2400" dirty="0" err="1">
                <a:solidFill>
                  <a:schemeClr val="tx2"/>
                </a:solidFill>
              </a:rPr>
              <a:t>project</a:t>
            </a:r>
            <a:endParaRPr lang="de-AT" sz="2400" dirty="0">
              <a:solidFill>
                <a:schemeClr val="tx2"/>
              </a:solidFill>
            </a:endParaRPr>
          </a:p>
        </p:txBody>
      </p:sp>
      <p:cxnSp>
        <p:nvCxnSpPr>
          <p:cNvPr id="20" name="19 Conector recto"/>
          <p:cNvCxnSpPr>
            <a:cxnSpLocks/>
          </p:cNvCxnSpPr>
          <p:nvPr/>
        </p:nvCxnSpPr>
        <p:spPr bwMode="auto">
          <a:xfrm>
            <a:off x="3017006" y="1050202"/>
            <a:ext cx="6192688" cy="0"/>
          </a:xfrm>
          <a:prstGeom prst="line">
            <a:avLst/>
          </a:prstGeom>
          <a:ln>
            <a:solidFill>
              <a:srgbClr val="151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 bwMode="auto">
          <a:xfrm>
            <a:off x="124098" y="293072"/>
            <a:ext cx="38164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24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TRAMI activities of potential use for you</a:t>
            </a:r>
            <a:endParaRPr sz="2400" b="1" spc="-5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10565258" y="5805264"/>
            <a:ext cx="792087" cy="1087220"/>
          </a:xfrm>
          <a:prstGeom prst="rect">
            <a:avLst/>
          </a:prstGeom>
          <a:solidFill>
            <a:srgbClr val="0D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2" name="10 Imagen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85138" y="116632"/>
            <a:ext cx="2534496" cy="1039192"/>
          </a:xfrm>
          <a:prstGeom prst="rect">
            <a:avLst/>
          </a:prstGeom>
        </p:spPr>
      </p:pic>
      <p:sp>
        <p:nvSpPr>
          <p:cNvPr id="11" name="20 CuadroTexto"/>
          <p:cNvSpPr txBox="1"/>
          <p:nvPr/>
        </p:nvSpPr>
        <p:spPr bwMode="auto">
          <a:xfrm>
            <a:off x="10218885" y="6414501"/>
            <a:ext cx="90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2EC8D1EA-0A6E-4154-98AB-BDC508C7CC0A}" type="slidenum">
              <a:rPr lang="de-AT" b="1">
                <a:solidFill>
                  <a:schemeClr val="bg1"/>
                </a:solidFill>
              </a:rPr>
              <a:t>12</a:t>
            </a:fld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1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 bwMode="auto">
          <a:xfrm>
            <a:off x="932949" y="1556792"/>
            <a:ext cx="1020147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de-AT" sz="2800" dirty="0">
                <a:solidFill>
                  <a:schemeClr val="tx2"/>
                </a:solidFill>
              </a:rPr>
              <a:t>Share </a:t>
            </a:r>
            <a:r>
              <a:rPr lang="de-AT" sz="2800" dirty="0" err="1">
                <a:solidFill>
                  <a:schemeClr val="tx2"/>
                </a:solidFill>
              </a:rPr>
              <a:t>your</a:t>
            </a:r>
            <a:r>
              <a:rPr lang="de-AT" sz="2800" dirty="0">
                <a:solidFill>
                  <a:schemeClr val="tx2"/>
                </a:solidFill>
              </a:rPr>
              <a:t> </a:t>
            </a:r>
            <a:r>
              <a:rPr lang="de-AT" sz="2800" dirty="0" err="1">
                <a:solidFill>
                  <a:schemeClr val="tx2"/>
                </a:solidFill>
              </a:rPr>
              <a:t>experiences</a:t>
            </a:r>
            <a:r>
              <a:rPr lang="de-AT" sz="2800" dirty="0">
                <a:solidFill>
                  <a:schemeClr val="tx2"/>
                </a:solidFill>
              </a:rPr>
              <a:t> </a:t>
            </a:r>
            <a:r>
              <a:rPr lang="de-AT" sz="2800" dirty="0" err="1">
                <a:solidFill>
                  <a:schemeClr val="tx2"/>
                </a:solidFill>
              </a:rPr>
              <a:t>with</a:t>
            </a:r>
            <a:r>
              <a:rPr lang="de-AT" sz="2800" dirty="0">
                <a:solidFill>
                  <a:schemeClr val="tx2"/>
                </a:solidFill>
              </a:rPr>
              <a:t> </a:t>
            </a:r>
            <a:r>
              <a:rPr lang="de-AT" sz="2800" dirty="0" err="1">
                <a:solidFill>
                  <a:schemeClr val="tx2"/>
                </a:solidFill>
              </a:rPr>
              <a:t>implementing</a:t>
            </a:r>
            <a:r>
              <a:rPr lang="de-AT" sz="2800" dirty="0">
                <a:solidFill>
                  <a:schemeClr val="tx2"/>
                </a:solidFill>
              </a:rPr>
              <a:t> the EU </a:t>
            </a:r>
            <a:r>
              <a:rPr lang="de-AT" sz="2800" dirty="0" err="1">
                <a:solidFill>
                  <a:schemeClr val="tx2"/>
                </a:solidFill>
              </a:rPr>
              <a:t>missions</a:t>
            </a:r>
            <a:r>
              <a:rPr lang="de-AT" sz="2800" dirty="0">
                <a:solidFill>
                  <a:schemeClr val="tx2"/>
                </a:solidFill>
              </a:rPr>
              <a:t>?</a:t>
            </a:r>
          </a:p>
          <a:p>
            <a:pPr marL="342900" lvl="0" indent="-34290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de-AT" sz="2800" dirty="0">
                <a:solidFill>
                  <a:schemeClr val="tx2"/>
                </a:solidFill>
              </a:rPr>
              <a:t>What </a:t>
            </a:r>
            <a:r>
              <a:rPr lang="de-AT" sz="2800" dirty="0" err="1">
                <a:solidFill>
                  <a:schemeClr val="tx2"/>
                </a:solidFill>
              </a:rPr>
              <a:t>are</a:t>
            </a:r>
            <a:r>
              <a:rPr lang="de-AT" sz="2800" dirty="0">
                <a:solidFill>
                  <a:schemeClr val="tx2"/>
                </a:solidFill>
              </a:rPr>
              <a:t> the </a:t>
            </a:r>
            <a:r>
              <a:rPr lang="de-AT" sz="2800" dirty="0" err="1">
                <a:solidFill>
                  <a:schemeClr val="tx2"/>
                </a:solidFill>
              </a:rPr>
              <a:t>key</a:t>
            </a:r>
            <a:r>
              <a:rPr lang="de-AT" sz="2800" dirty="0">
                <a:solidFill>
                  <a:schemeClr val="tx2"/>
                </a:solidFill>
              </a:rPr>
              <a:t> challenges?</a:t>
            </a:r>
          </a:p>
          <a:p>
            <a:pPr marL="342900" lvl="0" indent="-34290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de-AT" sz="2800" dirty="0">
                <a:solidFill>
                  <a:schemeClr val="tx2"/>
                </a:solidFill>
              </a:rPr>
              <a:t>Where do </a:t>
            </a:r>
            <a:r>
              <a:rPr lang="de-AT" sz="2800" dirty="0" err="1">
                <a:solidFill>
                  <a:schemeClr val="tx2"/>
                </a:solidFill>
              </a:rPr>
              <a:t>you</a:t>
            </a:r>
            <a:r>
              <a:rPr lang="de-AT" sz="2800" dirty="0">
                <a:solidFill>
                  <a:schemeClr val="tx2"/>
                </a:solidFill>
              </a:rPr>
              <a:t> </a:t>
            </a:r>
            <a:r>
              <a:rPr lang="de-AT" sz="2800" dirty="0" err="1">
                <a:solidFill>
                  <a:schemeClr val="tx2"/>
                </a:solidFill>
              </a:rPr>
              <a:t>see</a:t>
            </a:r>
            <a:r>
              <a:rPr lang="de-AT" sz="2800" dirty="0">
                <a:solidFill>
                  <a:schemeClr val="tx2"/>
                </a:solidFill>
              </a:rPr>
              <a:t> potential </a:t>
            </a:r>
            <a:r>
              <a:rPr lang="de-AT" sz="2800" dirty="0" err="1">
                <a:solidFill>
                  <a:schemeClr val="tx2"/>
                </a:solidFill>
              </a:rPr>
              <a:t>for</a:t>
            </a:r>
            <a:r>
              <a:rPr lang="de-AT" sz="2800" dirty="0">
                <a:solidFill>
                  <a:schemeClr val="tx2"/>
                </a:solidFill>
              </a:rPr>
              <a:t> </a:t>
            </a:r>
            <a:r>
              <a:rPr lang="de-AT" sz="2800" dirty="0" err="1">
                <a:solidFill>
                  <a:schemeClr val="tx2"/>
                </a:solidFill>
              </a:rPr>
              <a:t>further</a:t>
            </a:r>
            <a:r>
              <a:rPr lang="de-AT" sz="2800" dirty="0">
                <a:solidFill>
                  <a:schemeClr val="tx2"/>
                </a:solidFill>
              </a:rPr>
              <a:t> </a:t>
            </a:r>
            <a:r>
              <a:rPr lang="de-AT" sz="2800" dirty="0" err="1">
                <a:solidFill>
                  <a:schemeClr val="tx2"/>
                </a:solidFill>
              </a:rPr>
              <a:t>develoment</a:t>
            </a:r>
            <a:r>
              <a:rPr lang="de-AT" sz="2800" dirty="0">
                <a:solidFill>
                  <a:schemeClr val="tx2"/>
                </a:solidFill>
              </a:rPr>
              <a:t> of the </a:t>
            </a:r>
            <a:r>
              <a:rPr lang="de-AT" sz="2800" dirty="0" err="1">
                <a:solidFill>
                  <a:schemeClr val="tx2"/>
                </a:solidFill>
              </a:rPr>
              <a:t>missions</a:t>
            </a:r>
            <a:r>
              <a:rPr lang="de-AT" sz="2800" dirty="0">
                <a:solidFill>
                  <a:schemeClr val="tx2"/>
                </a:solidFill>
              </a:rPr>
              <a:t>?</a:t>
            </a:r>
          </a:p>
          <a:p>
            <a:pPr marL="342900" lvl="0" indent="-342900"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de-AT" sz="2800" dirty="0" err="1">
                <a:solidFill>
                  <a:schemeClr val="tx2"/>
                </a:solidFill>
              </a:rPr>
              <a:t>How</a:t>
            </a:r>
            <a:r>
              <a:rPr lang="de-AT" sz="2800" dirty="0">
                <a:solidFill>
                  <a:schemeClr val="tx2"/>
                </a:solidFill>
              </a:rPr>
              <a:t> </a:t>
            </a:r>
            <a:r>
              <a:rPr lang="de-AT" sz="2800" dirty="0" err="1">
                <a:solidFill>
                  <a:schemeClr val="tx2"/>
                </a:solidFill>
              </a:rPr>
              <a:t>could</a:t>
            </a:r>
            <a:r>
              <a:rPr lang="de-AT" sz="2800" dirty="0">
                <a:solidFill>
                  <a:schemeClr val="tx2"/>
                </a:solidFill>
              </a:rPr>
              <a:t> TRAMI </a:t>
            </a:r>
            <a:r>
              <a:rPr lang="de-AT" sz="2800" dirty="0" err="1">
                <a:solidFill>
                  <a:schemeClr val="tx2"/>
                </a:solidFill>
              </a:rPr>
              <a:t>support</a:t>
            </a:r>
            <a:r>
              <a:rPr lang="de-AT" sz="2800" dirty="0">
                <a:solidFill>
                  <a:schemeClr val="tx2"/>
                </a:solidFill>
              </a:rPr>
              <a:t> </a:t>
            </a:r>
            <a:r>
              <a:rPr lang="de-AT" sz="2800" dirty="0" err="1">
                <a:solidFill>
                  <a:schemeClr val="tx2"/>
                </a:solidFill>
              </a:rPr>
              <a:t>you</a:t>
            </a:r>
            <a:r>
              <a:rPr lang="de-AT" sz="2800" dirty="0">
                <a:solidFill>
                  <a:schemeClr val="tx2"/>
                </a:solidFill>
              </a:rPr>
              <a:t>?</a:t>
            </a:r>
          </a:p>
        </p:txBody>
      </p:sp>
      <p:cxnSp>
        <p:nvCxnSpPr>
          <p:cNvPr id="20" name="19 Conector recto"/>
          <p:cNvCxnSpPr>
            <a:cxnSpLocks/>
          </p:cNvCxnSpPr>
          <p:nvPr/>
        </p:nvCxnSpPr>
        <p:spPr bwMode="auto">
          <a:xfrm>
            <a:off x="3017006" y="1050202"/>
            <a:ext cx="6192688" cy="0"/>
          </a:xfrm>
          <a:prstGeom prst="line">
            <a:avLst/>
          </a:prstGeom>
          <a:ln>
            <a:solidFill>
              <a:srgbClr val="151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 bwMode="auto">
          <a:xfrm>
            <a:off x="124098" y="293072"/>
            <a:ext cx="30963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24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Questions for discussion</a:t>
            </a:r>
            <a:endParaRPr sz="2400" b="1" spc="-5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10565258" y="5805264"/>
            <a:ext cx="792087" cy="1087220"/>
          </a:xfrm>
          <a:prstGeom prst="rect">
            <a:avLst/>
          </a:prstGeom>
          <a:solidFill>
            <a:srgbClr val="0D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2" name="10 Imagen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85138" y="116632"/>
            <a:ext cx="2534496" cy="1039192"/>
          </a:xfrm>
          <a:prstGeom prst="rect">
            <a:avLst/>
          </a:prstGeom>
        </p:spPr>
      </p:pic>
      <p:sp>
        <p:nvSpPr>
          <p:cNvPr id="11" name="20 CuadroTexto"/>
          <p:cNvSpPr txBox="1"/>
          <p:nvPr/>
        </p:nvSpPr>
        <p:spPr bwMode="auto">
          <a:xfrm>
            <a:off x="10218885" y="6414501"/>
            <a:ext cx="90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2EC8D1EA-0A6E-4154-98AB-BDC508C7CC0A}" type="slidenum">
              <a:rPr lang="de-AT" b="1">
                <a:solidFill>
                  <a:schemeClr val="bg1"/>
                </a:solidFill>
              </a:rPr>
              <a:t>13</a:t>
            </a:fld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29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20" name="19 Conector recto"/>
          <p:cNvCxnSpPr>
            <a:cxnSpLocks/>
          </p:cNvCxnSpPr>
          <p:nvPr/>
        </p:nvCxnSpPr>
        <p:spPr bwMode="auto">
          <a:xfrm>
            <a:off x="3017006" y="1050202"/>
            <a:ext cx="6192688" cy="0"/>
          </a:xfrm>
          <a:prstGeom prst="line">
            <a:avLst/>
          </a:prstGeom>
          <a:ln>
            <a:solidFill>
              <a:srgbClr val="151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 bwMode="auto">
          <a:xfrm>
            <a:off x="412130" y="337842"/>
            <a:ext cx="50108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400" b="1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Upcoming</a:t>
            </a:r>
            <a:r>
              <a:rPr lang="es-ES" sz="24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s-ES" sz="2400" b="1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events</a:t>
            </a:r>
            <a:endParaRPr lang="es-ES" sz="2400" b="1" spc="-5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  <a:p>
            <a:pPr>
              <a:defRPr/>
            </a:pPr>
            <a:endParaRPr sz="1400" b="1" spc="-50" dirty="0">
              <a:solidFill>
                <a:srgbClr val="0D5263"/>
              </a:solidFill>
              <a:latin typeface="Helvetica"/>
              <a:cs typeface="Helvetica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10565258" y="5805264"/>
            <a:ext cx="792087" cy="1087220"/>
          </a:xfrm>
          <a:prstGeom prst="rect">
            <a:avLst/>
          </a:prstGeom>
          <a:solidFill>
            <a:srgbClr val="0D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2" name="10 Imagen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85138" y="116632"/>
            <a:ext cx="2534496" cy="1039192"/>
          </a:xfrm>
          <a:prstGeom prst="rect">
            <a:avLst/>
          </a:prstGeom>
        </p:spPr>
      </p:pic>
      <p:sp>
        <p:nvSpPr>
          <p:cNvPr id="11" name="20 CuadroTexto"/>
          <p:cNvSpPr txBox="1"/>
          <p:nvPr/>
        </p:nvSpPr>
        <p:spPr bwMode="auto">
          <a:xfrm>
            <a:off x="10218885" y="6414501"/>
            <a:ext cx="90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2EC8D1EA-0A6E-4154-98AB-BDC508C7CC0A}" type="slidenum">
              <a:rPr lang="de-AT" b="1">
                <a:solidFill>
                  <a:schemeClr val="bg1"/>
                </a:solidFill>
              </a:rPr>
              <a:t>14</a:t>
            </a:fld>
            <a:endParaRPr lang="es-ES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m 2"/>
          <p:cNvGraphicFramePr/>
          <p:nvPr/>
        </p:nvGraphicFramePr>
        <p:xfrm>
          <a:off x="86380" y="1681628"/>
          <a:ext cx="8134350" cy="3588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Pfeil nach rechts 1"/>
          <p:cNvSpPr/>
          <p:nvPr/>
        </p:nvSpPr>
        <p:spPr>
          <a:xfrm>
            <a:off x="7947480" y="1947896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feil nach rechts 13"/>
          <p:cNvSpPr/>
          <p:nvPr/>
        </p:nvSpPr>
        <p:spPr>
          <a:xfrm>
            <a:off x="7846279" y="2879928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feil nach rechts 14"/>
          <p:cNvSpPr/>
          <p:nvPr/>
        </p:nvSpPr>
        <p:spPr>
          <a:xfrm>
            <a:off x="7824686" y="377363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feil nach rechts 15"/>
          <p:cNvSpPr/>
          <p:nvPr/>
        </p:nvSpPr>
        <p:spPr>
          <a:xfrm>
            <a:off x="7805606" y="461143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bgerundetes Rechteck 3"/>
          <p:cNvSpPr/>
          <p:nvPr/>
        </p:nvSpPr>
        <p:spPr>
          <a:xfrm>
            <a:off x="8746614" y="1656804"/>
            <a:ext cx="3189255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Recent Events</a:t>
            </a:r>
            <a:r>
              <a:rPr lang="en-GB" b="1" dirty="0"/>
              <a:t> on Governance of Missions, on the conceptual foundations of Missions, …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8616774" y="4591144"/>
            <a:ext cx="3319095" cy="9942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rgbClr val="FF0000"/>
                </a:solidFill>
              </a:rPr>
              <a:t>Join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us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any</a:t>
            </a:r>
            <a:r>
              <a:rPr lang="de-DE" b="1" dirty="0">
                <a:solidFill>
                  <a:srgbClr val="FF0000"/>
                </a:solidFill>
              </a:rPr>
              <a:t> time: </a:t>
            </a:r>
            <a:r>
              <a:rPr lang="de-DE" b="1" dirty="0"/>
              <a:t>@EMiN Coffee Chat - </a:t>
            </a:r>
            <a:r>
              <a:rPr lang="de-DE" b="1" dirty="0" err="1"/>
              <a:t>every</a:t>
            </a:r>
            <a:r>
              <a:rPr lang="de-DE" b="1" dirty="0"/>
              <a:t> 2nd </a:t>
            </a:r>
            <a:r>
              <a:rPr lang="de-DE" b="1" dirty="0" err="1"/>
              <a:t>Thursday</a:t>
            </a:r>
            <a:r>
              <a:rPr lang="de-DE" b="1" dirty="0"/>
              <a:t> of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month</a:t>
            </a:r>
            <a:r>
              <a:rPr lang="de-DE" b="1" dirty="0"/>
              <a:t> 9:00-10:00</a:t>
            </a:r>
          </a:p>
          <a:p>
            <a:pPr algn="ctr"/>
            <a:r>
              <a:rPr lang="de-DE" b="1" dirty="0" err="1"/>
              <a:t>Except</a:t>
            </a:r>
            <a:r>
              <a:rPr lang="de-DE" b="1" dirty="0"/>
              <a:t> in June, Wednesday -7th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8638367" y="3598996"/>
            <a:ext cx="3297502" cy="8863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rgbClr val="FF0000"/>
                </a:solidFill>
              </a:rPr>
              <a:t>Upcoming</a:t>
            </a:r>
            <a:r>
              <a:rPr lang="de-DE" b="1" dirty="0">
                <a:solidFill>
                  <a:srgbClr val="FF0000"/>
                </a:solidFill>
              </a:rPr>
              <a:t>: </a:t>
            </a:r>
            <a:r>
              <a:rPr lang="de-DE" b="1" dirty="0"/>
              <a:t>5 </a:t>
            </a:r>
            <a:r>
              <a:rPr lang="de-DE" b="1" dirty="0" err="1"/>
              <a:t>July</a:t>
            </a:r>
            <a:r>
              <a:rPr lang="de-DE" b="1" dirty="0"/>
              <a:t>: </a:t>
            </a:r>
            <a:r>
              <a:rPr lang="de-DE" b="1" dirty="0" err="1"/>
              <a:t>Getting</a:t>
            </a:r>
            <a:r>
              <a:rPr lang="de-DE" b="1" dirty="0"/>
              <a:t> </a:t>
            </a:r>
            <a:r>
              <a:rPr lang="de-DE" b="1" dirty="0" err="1"/>
              <a:t>Citizens</a:t>
            </a:r>
            <a:r>
              <a:rPr lang="de-DE" b="1" dirty="0"/>
              <a:t> </a:t>
            </a:r>
            <a:r>
              <a:rPr lang="de-DE" b="1" dirty="0" err="1"/>
              <a:t>Engaged</a:t>
            </a:r>
            <a:endParaRPr lang="de-DE" b="1" dirty="0"/>
          </a:p>
          <a:p>
            <a:pPr algn="ctr"/>
            <a:r>
              <a:rPr lang="de-DE" b="1" i="1" dirty="0"/>
              <a:t>open </a:t>
            </a:r>
            <a:r>
              <a:rPr lang="de-DE" b="1" i="1" dirty="0" err="1"/>
              <a:t>for</a:t>
            </a:r>
            <a:r>
              <a:rPr lang="de-DE" b="1" i="1" dirty="0"/>
              <a:t> all</a:t>
            </a:r>
            <a:endParaRPr lang="en-GB" b="1" dirty="0"/>
          </a:p>
        </p:txBody>
      </p:sp>
      <p:sp>
        <p:nvSpPr>
          <p:cNvPr id="25" name="Abgerundetes Rechteck 24"/>
          <p:cNvSpPr/>
          <p:nvPr/>
        </p:nvSpPr>
        <p:spPr>
          <a:xfrm>
            <a:off x="8638367" y="2629279"/>
            <a:ext cx="3297502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rgbClr val="FF0000"/>
                </a:solidFill>
              </a:rPr>
              <a:t>Upcoming</a:t>
            </a:r>
            <a:r>
              <a:rPr lang="de-DE" b="1" dirty="0">
                <a:solidFill>
                  <a:srgbClr val="FF0000"/>
                </a:solidFill>
              </a:rPr>
              <a:t>:</a:t>
            </a:r>
            <a:r>
              <a:rPr lang="de-DE" b="1" dirty="0"/>
              <a:t> 23 June SPC </a:t>
            </a:r>
            <a:r>
              <a:rPr lang="de-DE" b="1" dirty="0" err="1"/>
              <a:t>Missions</a:t>
            </a:r>
            <a:r>
              <a:rPr lang="de-DE" b="1" dirty="0"/>
              <a:t> Subgroups (</a:t>
            </a:r>
            <a:r>
              <a:rPr lang="de-DE" b="1" dirty="0" err="1"/>
              <a:t>invitation</a:t>
            </a:r>
            <a:r>
              <a:rPr lang="de-DE" b="1" dirty="0"/>
              <a:t> </a:t>
            </a:r>
            <a:r>
              <a:rPr lang="de-DE" b="1" dirty="0" err="1"/>
              <a:t>only</a:t>
            </a:r>
            <a:r>
              <a:rPr lang="de-DE" b="1" dirty="0"/>
              <a:t>)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11480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 bwMode="auto">
          <a:xfrm>
            <a:off x="1852290" y="2636912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rgbClr val="C00000"/>
              </a:buClr>
              <a:buSzPct val="140000"/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Website: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www.trami5missions.eu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Clr>
                <a:srgbClr val="C00000"/>
              </a:buClr>
              <a:buSzPct val="140000"/>
              <a:buFont typeface="Wingdings" panose="05000000000000000000" pitchFamily="2" charset="2"/>
              <a:buChar char="§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Clr>
                <a:srgbClr val="C00000"/>
              </a:buClr>
              <a:buSzPct val="140000"/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EMiN</a:t>
            </a:r>
            <a:endParaRPr lang="de-DE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00000"/>
              </a:buClr>
              <a:buSzPct val="140000"/>
            </a:pP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https://www.trami5missions.eu/about-emin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AT" sz="1600" b="1" u="sng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 marL="342900" indent="-342900" algn="ctr">
              <a:buClr>
                <a:srgbClr val="C00000"/>
              </a:buClr>
              <a:buSzPct val="140000"/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suscribe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TRAMI Newsletter (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de-DE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Clr>
                <a:srgbClr val="C00000"/>
              </a:buClr>
              <a:buSzPct val="140000"/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via LinkedIn (just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#TRAMI)</a:t>
            </a:r>
          </a:p>
          <a:p>
            <a:pPr algn="ctr"/>
            <a:endParaRPr lang="es-ES" sz="1600" b="1" spc="-50" dirty="0"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  <a:p>
            <a:pPr algn="ctr">
              <a:defRPr/>
            </a:pPr>
            <a:r>
              <a:rPr lang="es-ES" sz="2000" b="1" spc="-5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wolfgang.polt@joanneum.at</a:t>
            </a:r>
            <a:endParaRPr lang="es-ES" sz="2000" b="1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S" sz="2000" b="1" spc="-5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matthias.weber@ait.ac.at</a:t>
            </a:r>
            <a:r>
              <a:rPr lang="es-ES" sz="20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endParaRPr lang="es-E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Logotipo&#10;&#10;Descripción generada automáticamente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964858" y="260649"/>
            <a:ext cx="4692567" cy="192404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94C2CD0-F57E-4A2B-31B4-2012D07C0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30" y="229816"/>
            <a:ext cx="3623627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 bwMode="auto">
          <a:xfrm>
            <a:off x="340122" y="1455325"/>
            <a:ext cx="116795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altLang="de-DE" sz="2800" b="1" dirty="0"/>
              <a:t>“If we can land a man on the moon, why can’t we solve the problems of the ghetto?” </a:t>
            </a:r>
            <a:r>
              <a:rPr lang="en-GB" altLang="de-DE" sz="2400" dirty="0"/>
              <a:t>(Nelson 1977)  </a:t>
            </a:r>
            <a:r>
              <a:rPr lang="de-AT" altLang="de-DE" sz="2800" dirty="0">
                <a:sym typeface="Wingdings" panose="05000000000000000000" pitchFamily="2" charset="2"/>
              </a:rPr>
              <a:t> </a:t>
            </a:r>
            <a:r>
              <a:rPr lang="en-GB" altLang="de-DE" sz="2800" dirty="0"/>
              <a:t>different types of missions </a:t>
            </a:r>
            <a:r>
              <a:rPr lang="en-GB" altLang="de-DE" sz="2400" dirty="0"/>
              <a:t>(Kuittinen/Polt/Weber 2018): 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altLang="de-DE" sz="2800" dirty="0"/>
              <a:t>‘</a:t>
            </a:r>
            <a:r>
              <a:rPr lang="en-GB" altLang="de-DE" sz="2800" b="1" dirty="0"/>
              <a:t>accelerator</a:t>
            </a:r>
            <a:r>
              <a:rPr lang="en-GB" altLang="de-DE" sz="2800" dirty="0"/>
              <a:t>’ (scientific, technological, economic) 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altLang="de-DE" sz="2800" dirty="0"/>
              <a:t>‘</a:t>
            </a:r>
            <a:r>
              <a:rPr lang="en-GB" altLang="de-DE" sz="2800" b="1" dirty="0"/>
              <a:t>transformative</a:t>
            </a:r>
            <a:r>
              <a:rPr lang="en-GB" altLang="de-DE" sz="2800" dirty="0"/>
              <a:t>’ (large-scale socio-technical systems)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AT" altLang="de-DE" sz="2800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altLang="de-DE" sz="2800" dirty="0"/>
              <a:t>…“initiatives [which] … have clearly defined (societal or technological) goals with preferably </a:t>
            </a:r>
            <a:r>
              <a:rPr lang="en-GB" altLang="de-DE" sz="2800" b="1" dirty="0"/>
              <a:t>qualified and/or quantified targets and progress monitored along predefined milestones</a:t>
            </a:r>
            <a:r>
              <a:rPr lang="en-GB" altLang="de-DE" sz="2800" dirty="0"/>
              <a:t>. </a:t>
            </a:r>
            <a:r>
              <a:rPr lang="en-GB" altLang="de-DE" sz="2800" b="1" dirty="0"/>
              <a:t>Directionality</a:t>
            </a:r>
            <a:r>
              <a:rPr lang="en-GB" altLang="de-DE" sz="2800" dirty="0"/>
              <a:t> and </a:t>
            </a:r>
            <a:r>
              <a:rPr lang="en-GB" altLang="de-DE" sz="2800" b="1" dirty="0"/>
              <a:t>intentionality</a:t>
            </a:r>
            <a:r>
              <a:rPr lang="en-GB" altLang="de-DE" sz="2800" dirty="0"/>
              <a:t> of these initiatives is what differentiates them from other types of initiatives, such as systemic or challenge-oriented policies”</a:t>
            </a:r>
          </a:p>
        </p:txBody>
      </p:sp>
      <p:cxnSp>
        <p:nvCxnSpPr>
          <p:cNvPr id="20" name="19 Conector recto"/>
          <p:cNvCxnSpPr>
            <a:cxnSpLocks/>
          </p:cNvCxnSpPr>
          <p:nvPr/>
        </p:nvCxnSpPr>
        <p:spPr bwMode="auto">
          <a:xfrm>
            <a:off x="3017006" y="1050202"/>
            <a:ext cx="6192688" cy="0"/>
          </a:xfrm>
          <a:prstGeom prst="line">
            <a:avLst/>
          </a:prstGeom>
          <a:ln>
            <a:solidFill>
              <a:srgbClr val="151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15 Grupo"/>
          <p:cNvGrpSpPr/>
          <p:nvPr/>
        </p:nvGrpSpPr>
        <p:grpSpPr bwMode="auto">
          <a:xfrm>
            <a:off x="236634" y="188640"/>
            <a:ext cx="2780372" cy="1152128"/>
            <a:chOff x="-721506" y="1158038"/>
            <a:chExt cx="7077985" cy="777942"/>
          </a:xfrm>
        </p:grpSpPr>
        <p:sp>
          <p:nvSpPr>
            <p:cNvPr id="17" name="16 CuadroTexto"/>
            <p:cNvSpPr txBox="1"/>
            <p:nvPr/>
          </p:nvSpPr>
          <p:spPr bwMode="auto">
            <a:xfrm>
              <a:off x="-610912" y="1720574"/>
              <a:ext cx="3234507" cy="21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endParaRPr lang="es-ES" sz="1400" b="1" dirty="0">
                <a:solidFill>
                  <a:srgbClr val="0D5263"/>
                </a:solidFill>
                <a:latin typeface="Helvetica"/>
                <a:cs typeface="Helvetica"/>
              </a:endParaRPr>
            </a:p>
          </p:txBody>
        </p:sp>
        <p:sp>
          <p:nvSpPr>
            <p:cNvPr id="18" name="17 CuadroTexto"/>
            <p:cNvSpPr txBox="1"/>
            <p:nvPr/>
          </p:nvSpPr>
          <p:spPr bwMode="auto">
            <a:xfrm>
              <a:off x="-721506" y="1158038"/>
              <a:ext cx="7077985" cy="26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2400" b="1" spc="-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/>
                  <a:cs typeface="Helvetica"/>
                </a:rPr>
                <a:t>Missions</a:t>
              </a:r>
              <a:r>
                <a:rPr lang="es-ES" sz="2400" b="1" spc="-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/>
                  <a:cs typeface="Helvetica"/>
                </a:rPr>
                <a:t>: </a:t>
              </a:r>
              <a:r>
                <a:rPr lang="es-ES" sz="2400" b="1" spc="-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/>
                  <a:cs typeface="Helvetica"/>
                </a:rPr>
                <a:t>Unterlying</a:t>
              </a:r>
              <a:r>
                <a:rPr lang="es-ES" sz="2400" b="1" spc="-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/>
                  <a:cs typeface="Helvetica"/>
                </a:rPr>
                <a:t> </a:t>
              </a:r>
              <a:r>
                <a:rPr lang="es-ES" sz="2400" b="1" spc="-5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/>
                  <a:cs typeface="Helvetica"/>
                </a:rPr>
                <a:t>rationales</a:t>
              </a:r>
              <a:endParaRPr sz="24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9" name="18 Rectángulo"/>
          <p:cNvSpPr/>
          <p:nvPr/>
        </p:nvSpPr>
        <p:spPr bwMode="auto">
          <a:xfrm>
            <a:off x="10565258" y="5805264"/>
            <a:ext cx="792087" cy="1087220"/>
          </a:xfrm>
          <a:prstGeom prst="rect">
            <a:avLst/>
          </a:prstGeom>
          <a:solidFill>
            <a:srgbClr val="0D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2" name="10 Imagen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85138" y="116632"/>
            <a:ext cx="2534496" cy="1039192"/>
          </a:xfrm>
          <a:prstGeom prst="rect">
            <a:avLst/>
          </a:prstGeom>
        </p:spPr>
      </p:pic>
      <p:sp>
        <p:nvSpPr>
          <p:cNvPr id="11" name="20 CuadroTexto"/>
          <p:cNvSpPr txBox="1"/>
          <p:nvPr/>
        </p:nvSpPr>
        <p:spPr bwMode="auto">
          <a:xfrm>
            <a:off x="10218885" y="6414501"/>
            <a:ext cx="90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2EC8D1EA-0A6E-4154-98AB-BDC508C7CC0A}" type="slidenum">
              <a:rPr lang="de-AT" b="1">
                <a:solidFill>
                  <a:schemeClr val="bg1"/>
                </a:solidFill>
              </a:rPr>
              <a:t>2</a:t>
            </a:fld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7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 bwMode="auto">
          <a:xfrm>
            <a:off x="2068314" y="1411936"/>
            <a:ext cx="90577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accent3">
                  <a:lumMod val="50000"/>
                </a:schemeClr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de-AT" sz="2400" dirty="0" err="1">
                <a:solidFill>
                  <a:schemeClr val="tx2"/>
                </a:solidFill>
              </a:rPr>
              <a:t>Several</a:t>
            </a:r>
            <a:r>
              <a:rPr lang="de-AT" sz="2400" dirty="0">
                <a:solidFill>
                  <a:schemeClr val="tx2"/>
                </a:solidFill>
              </a:rPr>
              <a:t> </a:t>
            </a:r>
            <a:r>
              <a:rPr lang="de-AT" sz="2400" dirty="0" err="1">
                <a:solidFill>
                  <a:schemeClr val="tx2"/>
                </a:solidFill>
              </a:rPr>
              <a:t>activities</a:t>
            </a:r>
            <a:r>
              <a:rPr lang="de-AT" sz="2400" dirty="0">
                <a:solidFill>
                  <a:schemeClr val="tx2"/>
                </a:solidFill>
              </a:rPr>
              <a:t> </a:t>
            </a:r>
            <a:r>
              <a:rPr lang="de-AT" sz="2400" dirty="0" err="1">
                <a:solidFill>
                  <a:schemeClr val="tx2"/>
                </a:solidFill>
              </a:rPr>
              <a:t>have</a:t>
            </a:r>
            <a:r>
              <a:rPr lang="de-AT" sz="2400" dirty="0">
                <a:solidFill>
                  <a:schemeClr val="tx2"/>
                </a:solidFill>
              </a:rPr>
              <a:t> </a:t>
            </a:r>
            <a:r>
              <a:rPr lang="de-AT" sz="2400" dirty="0" err="1">
                <a:solidFill>
                  <a:schemeClr val="tx2"/>
                </a:solidFill>
              </a:rPr>
              <a:t>been</a:t>
            </a:r>
            <a:r>
              <a:rPr lang="de-AT" sz="2400" dirty="0">
                <a:solidFill>
                  <a:schemeClr val="tx2"/>
                </a:solidFill>
              </a:rPr>
              <a:t> </a:t>
            </a:r>
            <a:r>
              <a:rPr lang="de-AT" sz="2400" dirty="0" err="1">
                <a:solidFill>
                  <a:schemeClr val="tx2"/>
                </a:solidFill>
              </a:rPr>
              <a:t>launched</a:t>
            </a:r>
            <a:r>
              <a:rPr lang="de-AT" sz="2400" dirty="0">
                <a:solidFill>
                  <a:schemeClr val="tx2"/>
                </a:solidFill>
              </a:rPr>
              <a:t> </a:t>
            </a:r>
            <a:r>
              <a:rPr lang="de-AT" sz="2400" dirty="0" err="1">
                <a:solidFill>
                  <a:schemeClr val="tx2"/>
                </a:solidFill>
              </a:rPr>
              <a:t>to</a:t>
            </a:r>
            <a:r>
              <a:rPr lang="de-AT" sz="2400" dirty="0">
                <a:solidFill>
                  <a:schemeClr val="tx2"/>
                </a:solidFill>
              </a:rPr>
              <a:t> </a:t>
            </a:r>
            <a:r>
              <a:rPr lang="de-AT" sz="2400" dirty="0" err="1">
                <a:solidFill>
                  <a:schemeClr val="tx2"/>
                </a:solidFill>
              </a:rPr>
              <a:t>accompany</a:t>
            </a:r>
            <a:r>
              <a:rPr lang="de-AT" sz="2400" dirty="0">
                <a:solidFill>
                  <a:schemeClr val="tx2"/>
                </a:solidFill>
              </a:rPr>
              <a:t> the </a:t>
            </a:r>
            <a:r>
              <a:rPr lang="de-AT" sz="2400" dirty="0" err="1">
                <a:solidFill>
                  <a:schemeClr val="tx2"/>
                </a:solidFill>
              </a:rPr>
              <a:t>implementation</a:t>
            </a:r>
            <a:r>
              <a:rPr lang="de-AT" sz="2400" dirty="0">
                <a:solidFill>
                  <a:schemeClr val="tx2"/>
                </a:solidFill>
              </a:rPr>
              <a:t> of EU </a:t>
            </a:r>
            <a:r>
              <a:rPr lang="de-AT" sz="2400" dirty="0" err="1">
                <a:solidFill>
                  <a:schemeClr val="tx2"/>
                </a:solidFill>
              </a:rPr>
              <a:t>Missions</a:t>
            </a:r>
            <a:r>
              <a:rPr lang="de-AT" sz="2400" dirty="0">
                <a:solidFill>
                  <a:schemeClr val="tx2"/>
                </a:solidFill>
              </a:rPr>
              <a:t>: </a:t>
            </a:r>
            <a:r>
              <a:rPr lang="de-DE" sz="2400" dirty="0">
                <a:solidFill>
                  <a:schemeClr val="tx2"/>
                </a:solidFill>
              </a:rPr>
              <a:t>Mission-</a:t>
            </a:r>
            <a:r>
              <a:rPr lang="de-DE" sz="2400" dirty="0" err="1">
                <a:solidFill>
                  <a:schemeClr val="tx2"/>
                </a:solidFill>
              </a:rPr>
              <a:t>specific</a:t>
            </a:r>
            <a:r>
              <a:rPr lang="de-DE" sz="2400" dirty="0">
                <a:solidFill>
                  <a:schemeClr val="tx2"/>
                </a:solidFill>
              </a:rPr>
              <a:t> CSAs, Mutual Learning </a:t>
            </a:r>
            <a:r>
              <a:rPr lang="de-DE" sz="2400" dirty="0" err="1">
                <a:solidFill>
                  <a:schemeClr val="tx2"/>
                </a:solidFill>
              </a:rPr>
              <a:t>Exercises</a:t>
            </a:r>
            <a:r>
              <a:rPr lang="de-DE" sz="2400" dirty="0">
                <a:solidFill>
                  <a:schemeClr val="tx2"/>
                </a:solidFill>
              </a:rPr>
              <a:t>, Expert Groups etc. … and: </a:t>
            </a:r>
            <a:r>
              <a:rPr lang="de-AT" sz="2400" b="1" dirty="0">
                <a:solidFill>
                  <a:schemeClr val="tx2"/>
                </a:solidFill>
              </a:rPr>
              <a:t>TRAMI </a:t>
            </a:r>
            <a:r>
              <a:rPr lang="de-AT" sz="2400" b="1" dirty="0" err="1">
                <a:solidFill>
                  <a:schemeClr val="tx2"/>
                </a:solidFill>
              </a:rPr>
              <a:t>as</a:t>
            </a:r>
            <a:r>
              <a:rPr lang="de-AT" sz="2400" b="1" dirty="0">
                <a:solidFill>
                  <a:schemeClr val="tx2"/>
                </a:solidFill>
              </a:rPr>
              <a:t> </a:t>
            </a:r>
            <a:r>
              <a:rPr lang="de-AT" sz="2400" b="1" dirty="0" err="1">
                <a:solidFill>
                  <a:schemeClr val="tx2"/>
                </a:solidFill>
              </a:rPr>
              <a:t>cross-cutting</a:t>
            </a:r>
            <a:r>
              <a:rPr lang="de-AT" sz="2400" b="1" dirty="0">
                <a:solidFill>
                  <a:schemeClr val="tx2"/>
                </a:solidFill>
              </a:rPr>
              <a:t> </a:t>
            </a:r>
            <a:r>
              <a:rPr lang="de-AT" sz="2400" b="1" dirty="0" err="1">
                <a:solidFill>
                  <a:schemeClr val="tx2"/>
                </a:solidFill>
              </a:rPr>
              <a:t>project</a:t>
            </a:r>
            <a:r>
              <a:rPr lang="de-AT" sz="2400" b="1" dirty="0">
                <a:solidFill>
                  <a:schemeClr val="tx2"/>
                </a:solidFill>
              </a:rPr>
              <a:t> </a:t>
            </a:r>
            <a:r>
              <a:rPr lang="de-AT" sz="2400" b="1" dirty="0" err="1">
                <a:solidFill>
                  <a:schemeClr val="tx2"/>
                </a:solidFill>
              </a:rPr>
              <a:t>focusing</a:t>
            </a:r>
            <a:r>
              <a:rPr lang="de-AT" sz="2400" b="1" dirty="0">
                <a:solidFill>
                  <a:schemeClr val="tx2"/>
                </a:solidFill>
              </a:rPr>
              <a:t> on </a:t>
            </a:r>
            <a:r>
              <a:rPr lang="de-AT" sz="2400" b="1" dirty="0" err="1">
                <a:solidFill>
                  <a:schemeClr val="tx2"/>
                </a:solidFill>
              </a:rPr>
              <a:t>mission</a:t>
            </a:r>
            <a:r>
              <a:rPr lang="de-AT" sz="2400" b="1" dirty="0">
                <a:solidFill>
                  <a:schemeClr val="tx2"/>
                </a:solidFill>
              </a:rPr>
              <a:t> </a:t>
            </a:r>
            <a:r>
              <a:rPr lang="de-AT" sz="2400" b="1" dirty="0" err="1">
                <a:solidFill>
                  <a:schemeClr val="tx2"/>
                </a:solidFill>
              </a:rPr>
              <a:t>governance</a:t>
            </a:r>
            <a:endParaRPr lang="de-AT" sz="2400" b="1" dirty="0">
              <a:solidFill>
                <a:schemeClr val="tx2"/>
              </a:solidFill>
            </a:endParaRPr>
          </a:p>
          <a:p>
            <a:pPr marL="342900" lvl="0" indent="-342900">
              <a:buClr>
                <a:schemeClr val="accent3">
                  <a:lumMod val="50000"/>
                </a:schemeClr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de-AT" sz="2400" b="1" dirty="0">
              <a:solidFill>
                <a:schemeClr val="tx2"/>
              </a:solidFill>
            </a:endParaRPr>
          </a:p>
          <a:p>
            <a:pPr marL="342900" lvl="0" indent="-342900">
              <a:buClr>
                <a:schemeClr val="accent3">
                  <a:lumMod val="50000"/>
                </a:schemeClr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de-AT" sz="2400" dirty="0">
                <a:solidFill>
                  <a:schemeClr val="tx2"/>
                </a:solidFill>
              </a:rPr>
              <a:t>Duration: 04/2022 – 04/2024</a:t>
            </a:r>
          </a:p>
          <a:p>
            <a:pPr marL="342900" lvl="0" indent="-342900">
              <a:buClr>
                <a:schemeClr val="accent3">
                  <a:lumMod val="50000"/>
                </a:schemeClr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de-AT" sz="24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3">
                  <a:lumMod val="50000"/>
                </a:schemeClr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de-AT" sz="2400" b="1" dirty="0">
                <a:solidFill>
                  <a:schemeClr val="tx2"/>
                </a:solidFill>
              </a:rPr>
              <a:t>26 </a:t>
            </a:r>
            <a:r>
              <a:rPr lang="de-AT" sz="2400" b="1" dirty="0" err="1">
                <a:solidFill>
                  <a:schemeClr val="tx2"/>
                </a:solidFill>
              </a:rPr>
              <a:t>partners</a:t>
            </a:r>
            <a:r>
              <a:rPr lang="de-AT" sz="2400" b="1" dirty="0">
                <a:solidFill>
                  <a:schemeClr val="tx2"/>
                </a:solidFill>
              </a:rPr>
              <a:t> </a:t>
            </a:r>
            <a:r>
              <a:rPr lang="de-AT" sz="2400" b="1" dirty="0" err="1">
                <a:solidFill>
                  <a:schemeClr val="tx2"/>
                </a:solidFill>
              </a:rPr>
              <a:t>from</a:t>
            </a:r>
            <a:r>
              <a:rPr lang="de-AT" sz="2400" b="1" dirty="0">
                <a:solidFill>
                  <a:schemeClr val="tx2"/>
                </a:solidFill>
              </a:rPr>
              <a:t> 17 MS and AS</a:t>
            </a:r>
            <a:r>
              <a:rPr lang="de-AT" sz="2400" dirty="0">
                <a:solidFill>
                  <a:schemeClr val="tx2"/>
                </a:solidFill>
              </a:rPr>
              <a:t>, </a:t>
            </a:r>
            <a:r>
              <a:rPr lang="de-AT" sz="2400" dirty="0" err="1">
                <a:solidFill>
                  <a:schemeClr val="tx2"/>
                </a:solidFill>
              </a:rPr>
              <a:t>mostly</a:t>
            </a:r>
            <a:r>
              <a:rPr lang="de-AT" sz="2400" dirty="0">
                <a:solidFill>
                  <a:schemeClr val="tx2"/>
                </a:solidFill>
              </a:rPr>
              <a:t> public </a:t>
            </a:r>
            <a:r>
              <a:rPr lang="de-AT" sz="2400" dirty="0" err="1">
                <a:solidFill>
                  <a:schemeClr val="tx2"/>
                </a:solidFill>
              </a:rPr>
              <a:t>administrations</a:t>
            </a:r>
            <a:r>
              <a:rPr lang="de-AT" sz="2400" dirty="0">
                <a:solidFill>
                  <a:schemeClr val="tx2"/>
                </a:solidFill>
              </a:rPr>
              <a:t> and </a:t>
            </a:r>
            <a:r>
              <a:rPr lang="de-AT" sz="2400" dirty="0" err="1">
                <a:solidFill>
                  <a:schemeClr val="tx2"/>
                </a:solidFill>
              </a:rPr>
              <a:t>agencies</a:t>
            </a:r>
            <a:r>
              <a:rPr lang="de-AT" sz="2400" dirty="0">
                <a:solidFill>
                  <a:schemeClr val="tx2"/>
                </a:solidFill>
              </a:rPr>
              <a:t> </a:t>
            </a:r>
            <a:r>
              <a:rPr lang="de-AT" sz="2400" dirty="0" err="1">
                <a:solidFill>
                  <a:schemeClr val="tx2"/>
                </a:solidFill>
              </a:rPr>
              <a:t>tasked</a:t>
            </a:r>
            <a:r>
              <a:rPr lang="de-AT" sz="2400" dirty="0">
                <a:solidFill>
                  <a:schemeClr val="tx2"/>
                </a:solidFill>
              </a:rPr>
              <a:t> </a:t>
            </a:r>
            <a:r>
              <a:rPr lang="de-AT" sz="2400" dirty="0" err="1">
                <a:solidFill>
                  <a:schemeClr val="tx2"/>
                </a:solidFill>
              </a:rPr>
              <a:t>with</a:t>
            </a:r>
            <a:r>
              <a:rPr lang="de-AT" sz="2400" dirty="0">
                <a:solidFill>
                  <a:schemeClr val="tx2"/>
                </a:solidFill>
              </a:rPr>
              <a:t> the </a:t>
            </a:r>
            <a:r>
              <a:rPr lang="de-AT" sz="2400" dirty="0" err="1">
                <a:solidFill>
                  <a:schemeClr val="tx2"/>
                </a:solidFill>
              </a:rPr>
              <a:t>implementation</a:t>
            </a:r>
            <a:r>
              <a:rPr lang="de-AT" sz="2400" dirty="0">
                <a:solidFill>
                  <a:schemeClr val="tx2"/>
                </a:solidFill>
              </a:rPr>
              <a:t> of </a:t>
            </a:r>
            <a:r>
              <a:rPr lang="de-AT" sz="2400" dirty="0" err="1">
                <a:solidFill>
                  <a:schemeClr val="tx2"/>
                </a:solidFill>
              </a:rPr>
              <a:t>missions</a:t>
            </a:r>
            <a:r>
              <a:rPr lang="de-AT" sz="2400" dirty="0">
                <a:solidFill>
                  <a:schemeClr val="tx2"/>
                </a:solidFill>
              </a:rPr>
              <a:t> </a:t>
            </a:r>
            <a:r>
              <a:rPr lang="de-AT" sz="2400" dirty="0" err="1">
                <a:solidFill>
                  <a:schemeClr val="tx2"/>
                </a:solidFill>
                <a:sym typeface="Wingdings" panose="05000000000000000000" pitchFamily="2" charset="2"/>
              </a:rPr>
              <a:t>with</a:t>
            </a:r>
            <a:r>
              <a:rPr lang="de-AT" sz="2400" dirty="0">
                <a:solidFill>
                  <a:schemeClr val="tx2"/>
                </a:solidFill>
                <a:sym typeface="Wingdings" panose="05000000000000000000" pitchFamily="2" charset="2"/>
              </a:rPr>
              <a:t> the</a:t>
            </a:r>
            <a:r>
              <a:rPr lang="de-AT" sz="2400" dirty="0">
                <a:sym typeface="Wingdings" panose="05000000000000000000" pitchFamily="2" charset="2"/>
              </a:rPr>
              <a:t> </a:t>
            </a:r>
            <a:r>
              <a:rPr lang="de-AT" sz="2400" b="1" dirty="0" err="1">
                <a:solidFill>
                  <a:schemeClr val="tx2"/>
                </a:solidFill>
                <a:sym typeface="Wingdings" panose="05000000000000000000" pitchFamily="2" charset="2"/>
              </a:rPr>
              <a:t>ambition</a:t>
            </a:r>
            <a:r>
              <a:rPr lang="de-AT" sz="2400" b="1" dirty="0">
                <a:solidFill>
                  <a:schemeClr val="tx2"/>
                </a:solidFill>
                <a:sym typeface="Wingdings" panose="05000000000000000000" pitchFamily="2" charset="2"/>
              </a:rPr>
              <a:t> of </a:t>
            </a:r>
            <a:r>
              <a:rPr lang="de-AT" sz="2400" b="1" dirty="0" err="1">
                <a:solidFill>
                  <a:schemeClr val="tx2"/>
                </a:solidFill>
                <a:sym typeface="Wingdings" panose="05000000000000000000" pitchFamily="2" charset="2"/>
              </a:rPr>
              <a:t>creating</a:t>
            </a:r>
            <a:r>
              <a:rPr lang="de-AT" sz="2400" b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AT" sz="2400" b="1" dirty="0" err="1">
                <a:solidFill>
                  <a:schemeClr val="tx2"/>
                </a:solidFill>
                <a:sym typeface="Wingdings" panose="05000000000000000000" pitchFamily="2" charset="2"/>
              </a:rPr>
              <a:t>sustainable</a:t>
            </a:r>
            <a:r>
              <a:rPr lang="de-AT" sz="2400" b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AT" sz="2400" b="1" dirty="0" err="1">
                <a:solidFill>
                  <a:schemeClr val="tx2"/>
                </a:solidFill>
                <a:sym typeface="Wingdings" panose="05000000000000000000" pitchFamily="2" charset="2"/>
              </a:rPr>
              <a:t>structures</a:t>
            </a:r>
            <a:r>
              <a:rPr lang="de-AT" sz="2400" b="1" dirty="0">
                <a:solidFill>
                  <a:schemeClr val="tx2"/>
                </a:solidFill>
                <a:sym typeface="Wingdings" panose="05000000000000000000" pitchFamily="2" charset="2"/>
              </a:rPr>
              <a:t> and </a:t>
            </a:r>
            <a:r>
              <a:rPr lang="de-AT" sz="2400" b="1" dirty="0" err="1">
                <a:solidFill>
                  <a:schemeClr val="tx2"/>
                </a:solidFill>
                <a:sym typeface="Wingdings" panose="05000000000000000000" pitchFamily="2" charset="2"/>
              </a:rPr>
              <a:t>processes</a:t>
            </a:r>
            <a:r>
              <a:rPr lang="de-AT" sz="2400" b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AT" sz="2400" dirty="0" err="1">
                <a:solidFill>
                  <a:schemeClr val="tx2"/>
                </a:solidFill>
                <a:sym typeface="Wingdings" panose="05000000000000000000" pitchFamily="2" charset="2"/>
              </a:rPr>
              <a:t>to</a:t>
            </a:r>
            <a:r>
              <a:rPr lang="de-AT" sz="24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AT" sz="2400" dirty="0" err="1">
                <a:solidFill>
                  <a:schemeClr val="tx2"/>
                </a:solidFill>
                <a:sym typeface="Wingdings" panose="05000000000000000000" pitchFamily="2" charset="2"/>
              </a:rPr>
              <a:t>support</a:t>
            </a:r>
            <a:r>
              <a:rPr lang="de-AT" sz="2400" dirty="0">
                <a:solidFill>
                  <a:schemeClr val="tx2"/>
                </a:solidFill>
                <a:sym typeface="Wingdings" panose="05000000000000000000" pitchFamily="2" charset="2"/>
              </a:rPr>
              <a:t> the </a:t>
            </a:r>
            <a:r>
              <a:rPr lang="de-AT" sz="2400" dirty="0" err="1">
                <a:solidFill>
                  <a:schemeClr val="tx2"/>
                </a:solidFill>
                <a:sym typeface="Wingdings" panose="05000000000000000000" pitchFamily="2" charset="2"/>
              </a:rPr>
              <a:t>governance</a:t>
            </a:r>
            <a:r>
              <a:rPr lang="de-AT" sz="2400" dirty="0">
                <a:solidFill>
                  <a:schemeClr val="tx2"/>
                </a:solidFill>
                <a:sym typeface="Wingdings" panose="05000000000000000000" pitchFamily="2" charset="2"/>
              </a:rPr>
              <a:t> of </a:t>
            </a:r>
            <a:r>
              <a:rPr lang="de-AT" sz="2400" dirty="0" err="1">
                <a:solidFill>
                  <a:schemeClr val="tx2"/>
                </a:solidFill>
                <a:sym typeface="Wingdings" panose="05000000000000000000" pitchFamily="2" charset="2"/>
              </a:rPr>
              <a:t>mission</a:t>
            </a:r>
            <a:r>
              <a:rPr lang="de-AT" sz="24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de-AT" sz="2400" dirty="0" err="1">
                <a:solidFill>
                  <a:schemeClr val="tx2"/>
                </a:solidFill>
                <a:sym typeface="Wingdings" panose="05000000000000000000" pitchFamily="2" charset="2"/>
              </a:rPr>
              <a:t>implementation</a:t>
            </a:r>
            <a:endParaRPr lang="de-AT" sz="2400" dirty="0">
              <a:solidFill>
                <a:schemeClr val="tx2"/>
              </a:solidFill>
            </a:endParaRPr>
          </a:p>
        </p:txBody>
      </p:sp>
      <p:cxnSp>
        <p:nvCxnSpPr>
          <p:cNvPr id="20" name="19 Conector recto"/>
          <p:cNvCxnSpPr>
            <a:cxnSpLocks/>
          </p:cNvCxnSpPr>
          <p:nvPr/>
        </p:nvCxnSpPr>
        <p:spPr bwMode="auto">
          <a:xfrm>
            <a:off x="2931471" y="976969"/>
            <a:ext cx="6192688" cy="0"/>
          </a:xfrm>
          <a:prstGeom prst="line">
            <a:avLst/>
          </a:prstGeom>
          <a:ln>
            <a:solidFill>
              <a:srgbClr val="151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15 Grupo"/>
          <p:cNvGrpSpPr/>
          <p:nvPr/>
        </p:nvGrpSpPr>
        <p:grpSpPr bwMode="auto">
          <a:xfrm>
            <a:off x="147160" y="476673"/>
            <a:ext cx="2807373" cy="1719425"/>
            <a:chOff x="-721506" y="1158038"/>
            <a:chExt cx="4311705" cy="986213"/>
          </a:xfrm>
        </p:grpSpPr>
        <p:sp>
          <p:nvSpPr>
            <p:cNvPr id="17" name="16 CuadroTexto"/>
            <p:cNvSpPr txBox="1"/>
            <p:nvPr/>
          </p:nvSpPr>
          <p:spPr bwMode="auto">
            <a:xfrm>
              <a:off x="-610912" y="1720574"/>
              <a:ext cx="3234507" cy="423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s-ES" sz="1400" b="1" spc="-50" dirty="0">
                  <a:solidFill>
                    <a:srgbClr val="0D5263"/>
                  </a:solidFill>
                  <a:latin typeface="Helvetica"/>
                  <a:cs typeface="Helvetica"/>
                </a:rPr>
                <a:t>...a multitude of activities ...</a:t>
              </a:r>
              <a:endParaRPr lang="es-ES" sz="1400" b="1" dirty="0">
                <a:solidFill>
                  <a:srgbClr val="0D5263"/>
                </a:solidFill>
                <a:latin typeface="Helvetica"/>
                <a:cs typeface="Helvetica"/>
              </a:endParaRPr>
            </a:p>
          </p:txBody>
        </p:sp>
        <p:sp>
          <p:nvSpPr>
            <p:cNvPr id="18" name="17 CuadroTexto"/>
            <p:cNvSpPr txBox="1"/>
            <p:nvPr/>
          </p:nvSpPr>
          <p:spPr bwMode="auto">
            <a:xfrm>
              <a:off x="-721506" y="1158038"/>
              <a:ext cx="4311705" cy="476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ES" sz="2400" b="1" spc="-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/>
                  <a:cs typeface="Helvetica"/>
                </a:rPr>
                <a:t>Implementing Missons ...</a:t>
              </a:r>
              <a:endParaRPr sz="24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9" name="18 Rectángulo"/>
          <p:cNvSpPr/>
          <p:nvPr/>
        </p:nvSpPr>
        <p:spPr bwMode="auto">
          <a:xfrm>
            <a:off x="10565258" y="5805264"/>
            <a:ext cx="792087" cy="1087220"/>
          </a:xfrm>
          <a:prstGeom prst="rect">
            <a:avLst/>
          </a:prstGeom>
          <a:solidFill>
            <a:srgbClr val="0D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2" name="10 Imagen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85138" y="116632"/>
            <a:ext cx="2534496" cy="1039192"/>
          </a:xfrm>
          <a:prstGeom prst="rect">
            <a:avLst/>
          </a:prstGeom>
        </p:spPr>
      </p:pic>
      <p:sp>
        <p:nvSpPr>
          <p:cNvPr id="11" name="20 CuadroTexto"/>
          <p:cNvSpPr txBox="1"/>
          <p:nvPr/>
        </p:nvSpPr>
        <p:spPr bwMode="auto">
          <a:xfrm>
            <a:off x="10218885" y="6414501"/>
            <a:ext cx="90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2EC8D1EA-0A6E-4154-98AB-BDC508C7CC0A}" type="slidenum">
              <a:rPr lang="de-AT" b="1">
                <a:solidFill>
                  <a:schemeClr val="bg1"/>
                </a:solidFill>
              </a:rPr>
              <a:t>3</a:t>
            </a:fld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6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20" name="19 Conector recto"/>
          <p:cNvCxnSpPr>
            <a:cxnSpLocks/>
          </p:cNvCxnSpPr>
          <p:nvPr/>
        </p:nvCxnSpPr>
        <p:spPr bwMode="auto">
          <a:xfrm>
            <a:off x="3017006" y="1050202"/>
            <a:ext cx="6192688" cy="0"/>
          </a:xfrm>
          <a:prstGeom prst="line">
            <a:avLst/>
          </a:prstGeom>
          <a:ln>
            <a:solidFill>
              <a:srgbClr val="151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 bwMode="auto">
          <a:xfrm>
            <a:off x="331360" y="636228"/>
            <a:ext cx="5697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400" b="1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Objectives</a:t>
            </a:r>
            <a:endParaRPr lang="en-GB" sz="2400" b="1" spc="-5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  <a:p>
            <a:pPr>
              <a:defRPr/>
            </a:pPr>
            <a:endParaRPr sz="2000" b="1" spc="-50" dirty="0">
              <a:solidFill>
                <a:srgbClr val="0D5263"/>
              </a:solidFill>
              <a:latin typeface="Helvetica"/>
              <a:cs typeface="Helvetica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10565258" y="5805264"/>
            <a:ext cx="792087" cy="1087220"/>
          </a:xfrm>
          <a:prstGeom prst="rect">
            <a:avLst/>
          </a:prstGeom>
          <a:solidFill>
            <a:srgbClr val="0D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2" name="10 Imagen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85138" y="116632"/>
            <a:ext cx="2534496" cy="1039192"/>
          </a:xfrm>
          <a:prstGeom prst="rect">
            <a:avLst/>
          </a:prstGeom>
        </p:spPr>
      </p:pic>
      <p:sp>
        <p:nvSpPr>
          <p:cNvPr id="11" name="20 CuadroTexto"/>
          <p:cNvSpPr txBox="1"/>
          <p:nvPr/>
        </p:nvSpPr>
        <p:spPr bwMode="auto">
          <a:xfrm>
            <a:off x="10218885" y="6414501"/>
            <a:ext cx="90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2EC8D1EA-0A6E-4154-98AB-BDC508C7CC0A}" type="slidenum">
              <a:rPr lang="de-AT" b="1">
                <a:solidFill>
                  <a:schemeClr val="bg1"/>
                </a:solidFill>
              </a:rPr>
              <a:t>4</a:t>
            </a:fld>
            <a:endParaRPr lang="es-ES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82329354"/>
              </p:ext>
            </p:extLst>
          </p:nvPr>
        </p:nvGraphicFramePr>
        <p:xfrm>
          <a:off x="-255540" y="1234076"/>
          <a:ext cx="8084494" cy="4787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Pfeil nach rechts 13"/>
          <p:cNvSpPr/>
          <p:nvPr/>
        </p:nvSpPr>
        <p:spPr>
          <a:xfrm>
            <a:off x="7214790" y="3847811"/>
            <a:ext cx="792088" cy="36004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bgerundetes Rechteck 22"/>
          <p:cNvSpPr/>
          <p:nvPr/>
        </p:nvSpPr>
        <p:spPr>
          <a:xfrm>
            <a:off x="8061648" y="4739301"/>
            <a:ext cx="3655738" cy="10659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To engage and mobilise key stakeholders and citizens</a:t>
            </a:r>
            <a:endParaRPr lang="en-US" b="1" dirty="0"/>
          </a:p>
        </p:txBody>
      </p:sp>
      <p:sp>
        <p:nvSpPr>
          <p:cNvPr id="24" name="Abgerundetes Rechteck 23"/>
          <p:cNvSpPr/>
          <p:nvPr/>
        </p:nvSpPr>
        <p:spPr>
          <a:xfrm>
            <a:off x="8017518" y="1433058"/>
            <a:ext cx="3714323" cy="8863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To build and consolidate a sustainable European Mission Core Network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7210972" y="5110858"/>
            <a:ext cx="806545" cy="36004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feil nach rechts 21"/>
          <p:cNvSpPr/>
          <p:nvPr/>
        </p:nvSpPr>
        <p:spPr>
          <a:xfrm>
            <a:off x="7204671" y="2724188"/>
            <a:ext cx="792088" cy="36004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feil nach rechts 25"/>
          <p:cNvSpPr/>
          <p:nvPr/>
        </p:nvSpPr>
        <p:spPr>
          <a:xfrm>
            <a:off x="7198273" y="1700808"/>
            <a:ext cx="792088" cy="36004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bgerundetes Rechteck 26"/>
          <p:cNvSpPr/>
          <p:nvPr/>
        </p:nvSpPr>
        <p:spPr bwMode="auto">
          <a:xfrm>
            <a:off x="8035749" y="2435048"/>
            <a:ext cx="3690351" cy="8863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To provide policy intelligence related to the missions</a:t>
            </a:r>
          </a:p>
        </p:txBody>
      </p:sp>
      <p:sp>
        <p:nvSpPr>
          <p:cNvPr id="28" name="Abgerundetes Rechteck 27"/>
          <p:cNvSpPr/>
          <p:nvPr/>
        </p:nvSpPr>
        <p:spPr bwMode="auto">
          <a:xfrm>
            <a:off x="8044930" y="3489615"/>
            <a:ext cx="3655062" cy="10815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To promote knowledge exchange, mutual learning and dissemination and engagement of stakeholders</a:t>
            </a:r>
            <a:r>
              <a:rPr lang="en-GB" dirty="0"/>
              <a:t> </a:t>
            </a:r>
            <a:endParaRPr lang="en-GB" b="1" dirty="0"/>
          </a:p>
        </p:txBody>
      </p:sp>
      <p:sp>
        <p:nvSpPr>
          <p:cNvPr id="29" name="Textfeld 28"/>
          <p:cNvSpPr txBox="1"/>
          <p:nvPr/>
        </p:nvSpPr>
        <p:spPr bwMode="auto">
          <a:xfrm>
            <a:off x="2788394" y="5751437"/>
            <a:ext cx="5697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…across the missions and governance levels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…with a view to build sustainable ‘infrastructures’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7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2A04E04-F1D2-E923-DEE7-B50B71796581}"/>
              </a:ext>
            </a:extLst>
          </p:cNvPr>
          <p:cNvGrpSpPr/>
          <p:nvPr/>
        </p:nvGrpSpPr>
        <p:grpSpPr>
          <a:xfrm>
            <a:off x="3761780" y="1255405"/>
            <a:ext cx="6659462" cy="5159094"/>
            <a:chOff x="2033587" y="717549"/>
            <a:chExt cx="8134349" cy="569695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" name="19 Conector recto">
              <a:extLst>
                <a:ext uri="{FF2B5EF4-FFF2-40B4-BE49-F238E27FC236}">
                  <a16:creationId xmlns:a16="http://schemas.microsoft.com/office/drawing/2014/main" id="{88B5EE23-443A-27D5-A13C-A7B2EC3EEC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17006" y="1050202"/>
              <a:ext cx="6192688" cy="0"/>
            </a:xfrm>
            <a:prstGeom prst="line">
              <a:avLst/>
            </a:prstGeom>
            <a:grpFill/>
            <a:ln>
              <a:solidFill>
                <a:srgbClr val="151F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F09F4AF6-FEEB-C811-3ED0-A77EA5F6696B}"/>
                </a:ext>
              </a:extLst>
            </p:cNvPr>
            <p:cNvGrpSpPr/>
            <p:nvPr/>
          </p:nvGrpSpPr>
          <p:grpSpPr>
            <a:xfrm>
              <a:off x="2033587" y="717549"/>
              <a:ext cx="8134349" cy="5696950"/>
              <a:chOff x="2033587" y="717549"/>
              <a:chExt cx="8134349" cy="5696950"/>
            </a:xfrm>
            <a:grpFill/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2AD05BFD-0950-5E89-DA59-FEA6CF3C8BA3}"/>
                  </a:ext>
                </a:extLst>
              </p:cNvPr>
              <p:cNvSpPr/>
              <p:nvPr/>
            </p:nvSpPr>
            <p:spPr>
              <a:xfrm>
                <a:off x="2033587" y="717549"/>
                <a:ext cx="1588740" cy="5696950"/>
              </a:xfrm>
              <a:custGeom>
                <a:avLst/>
                <a:gdLst>
                  <a:gd name="connsiteX0" fmla="*/ 0 w 1588740"/>
                  <a:gd name="connsiteY0" fmla="*/ 158874 h 5696950"/>
                  <a:gd name="connsiteX1" fmla="*/ 158874 w 1588740"/>
                  <a:gd name="connsiteY1" fmla="*/ 0 h 5696950"/>
                  <a:gd name="connsiteX2" fmla="*/ 1429866 w 1588740"/>
                  <a:gd name="connsiteY2" fmla="*/ 0 h 5696950"/>
                  <a:gd name="connsiteX3" fmla="*/ 1588740 w 1588740"/>
                  <a:gd name="connsiteY3" fmla="*/ 158874 h 5696950"/>
                  <a:gd name="connsiteX4" fmla="*/ 1588740 w 1588740"/>
                  <a:gd name="connsiteY4" fmla="*/ 5538076 h 5696950"/>
                  <a:gd name="connsiteX5" fmla="*/ 1429866 w 1588740"/>
                  <a:gd name="connsiteY5" fmla="*/ 5696950 h 5696950"/>
                  <a:gd name="connsiteX6" fmla="*/ 158874 w 1588740"/>
                  <a:gd name="connsiteY6" fmla="*/ 5696950 h 5696950"/>
                  <a:gd name="connsiteX7" fmla="*/ 0 w 1588740"/>
                  <a:gd name="connsiteY7" fmla="*/ 5538076 h 5696950"/>
                  <a:gd name="connsiteX8" fmla="*/ 0 w 1588740"/>
                  <a:gd name="connsiteY8" fmla="*/ 158874 h 5696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8740" h="5696950">
                    <a:moveTo>
                      <a:pt x="0" y="158874"/>
                    </a:moveTo>
                    <a:cubicBezTo>
                      <a:pt x="0" y="71130"/>
                      <a:pt x="71130" y="0"/>
                      <a:pt x="158874" y="0"/>
                    </a:cubicBezTo>
                    <a:lnTo>
                      <a:pt x="1429866" y="0"/>
                    </a:lnTo>
                    <a:cubicBezTo>
                      <a:pt x="1517610" y="0"/>
                      <a:pt x="1588740" y="71130"/>
                      <a:pt x="1588740" y="158874"/>
                    </a:cubicBezTo>
                    <a:lnTo>
                      <a:pt x="1588740" y="5538076"/>
                    </a:lnTo>
                    <a:cubicBezTo>
                      <a:pt x="1588740" y="5625820"/>
                      <a:pt x="1517610" y="5696950"/>
                      <a:pt x="1429866" y="5696950"/>
                    </a:cubicBezTo>
                    <a:lnTo>
                      <a:pt x="158874" y="5696950"/>
                    </a:lnTo>
                    <a:cubicBezTo>
                      <a:pt x="71130" y="5696950"/>
                      <a:pt x="0" y="5625820"/>
                      <a:pt x="0" y="5538076"/>
                    </a:cubicBezTo>
                    <a:lnTo>
                      <a:pt x="0" y="15887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5168" tIns="2733948" rIns="455168" bIns="1594558" numCol="1" spcCol="1270" anchor="ctr" anchorCtr="0">
                <a:noAutofit/>
              </a:bodyPr>
              <a:lstStyle/>
              <a:p>
                <a:pPr marL="0" lvl="0" indent="0" algn="ctr" defTabSz="2844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DE" sz="64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113F8DCB-633F-A61D-5D64-0FE25ED0257A}"/>
                  </a:ext>
                </a:extLst>
              </p:cNvPr>
              <p:cNvSpPr/>
              <p:nvPr/>
            </p:nvSpPr>
            <p:spPr>
              <a:xfrm>
                <a:off x="2106846" y="789534"/>
                <a:ext cx="1493415" cy="1248869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96286ED4-FB26-DFD3-6439-778C10F4F08C}"/>
                  </a:ext>
                </a:extLst>
              </p:cNvPr>
              <p:cNvSpPr/>
              <p:nvPr/>
            </p:nvSpPr>
            <p:spPr>
              <a:xfrm>
                <a:off x="3648112" y="717549"/>
                <a:ext cx="1588740" cy="5696950"/>
              </a:xfrm>
              <a:custGeom>
                <a:avLst/>
                <a:gdLst>
                  <a:gd name="connsiteX0" fmla="*/ 0 w 1588740"/>
                  <a:gd name="connsiteY0" fmla="*/ 158874 h 5696950"/>
                  <a:gd name="connsiteX1" fmla="*/ 158874 w 1588740"/>
                  <a:gd name="connsiteY1" fmla="*/ 0 h 5696950"/>
                  <a:gd name="connsiteX2" fmla="*/ 1429866 w 1588740"/>
                  <a:gd name="connsiteY2" fmla="*/ 0 h 5696950"/>
                  <a:gd name="connsiteX3" fmla="*/ 1588740 w 1588740"/>
                  <a:gd name="connsiteY3" fmla="*/ 158874 h 5696950"/>
                  <a:gd name="connsiteX4" fmla="*/ 1588740 w 1588740"/>
                  <a:gd name="connsiteY4" fmla="*/ 5538076 h 5696950"/>
                  <a:gd name="connsiteX5" fmla="*/ 1429866 w 1588740"/>
                  <a:gd name="connsiteY5" fmla="*/ 5696950 h 5696950"/>
                  <a:gd name="connsiteX6" fmla="*/ 158874 w 1588740"/>
                  <a:gd name="connsiteY6" fmla="*/ 5696950 h 5696950"/>
                  <a:gd name="connsiteX7" fmla="*/ 0 w 1588740"/>
                  <a:gd name="connsiteY7" fmla="*/ 5538076 h 5696950"/>
                  <a:gd name="connsiteX8" fmla="*/ 0 w 1588740"/>
                  <a:gd name="connsiteY8" fmla="*/ 158874 h 5696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8740" h="5696950">
                    <a:moveTo>
                      <a:pt x="0" y="158874"/>
                    </a:moveTo>
                    <a:cubicBezTo>
                      <a:pt x="0" y="71130"/>
                      <a:pt x="71130" y="0"/>
                      <a:pt x="158874" y="0"/>
                    </a:cubicBezTo>
                    <a:lnTo>
                      <a:pt x="1429866" y="0"/>
                    </a:lnTo>
                    <a:cubicBezTo>
                      <a:pt x="1517610" y="0"/>
                      <a:pt x="1588740" y="71130"/>
                      <a:pt x="1588740" y="158874"/>
                    </a:cubicBezTo>
                    <a:lnTo>
                      <a:pt x="1588740" y="5538076"/>
                    </a:lnTo>
                    <a:cubicBezTo>
                      <a:pt x="1588740" y="5625820"/>
                      <a:pt x="1517610" y="5696950"/>
                      <a:pt x="1429866" y="5696950"/>
                    </a:cubicBezTo>
                    <a:lnTo>
                      <a:pt x="158874" y="5696950"/>
                    </a:lnTo>
                    <a:cubicBezTo>
                      <a:pt x="71130" y="5696950"/>
                      <a:pt x="0" y="5625820"/>
                      <a:pt x="0" y="5538076"/>
                    </a:cubicBezTo>
                    <a:lnTo>
                      <a:pt x="0" y="15887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5168" tIns="2733948" rIns="455168" bIns="1594558" numCol="1" spcCol="1270" anchor="ctr" anchorCtr="0">
                <a:noAutofit/>
              </a:bodyPr>
              <a:lstStyle/>
              <a:p>
                <a:pPr marL="0" lvl="0" indent="0" algn="ctr" defTabSz="2844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DE" sz="6400" b="1" kern="12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BFED5E56-5F5B-56E9-2F2B-C57C1DEDD34C}"/>
                  </a:ext>
                </a:extLst>
              </p:cNvPr>
              <p:cNvSpPr/>
              <p:nvPr/>
            </p:nvSpPr>
            <p:spPr>
              <a:xfrm>
                <a:off x="3734736" y="802851"/>
                <a:ext cx="1493415" cy="1306010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8D224E3E-3424-B0E2-3DA1-77B6FB418094}"/>
                  </a:ext>
                </a:extLst>
              </p:cNvPr>
              <p:cNvSpPr/>
              <p:nvPr/>
            </p:nvSpPr>
            <p:spPr>
              <a:xfrm>
                <a:off x="5306391" y="717549"/>
                <a:ext cx="1588740" cy="5696950"/>
              </a:xfrm>
              <a:custGeom>
                <a:avLst/>
                <a:gdLst>
                  <a:gd name="connsiteX0" fmla="*/ 0 w 1588740"/>
                  <a:gd name="connsiteY0" fmla="*/ 158874 h 5696950"/>
                  <a:gd name="connsiteX1" fmla="*/ 158874 w 1588740"/>
                  <a:gd name="connsiteY1" fmla="*/ 0 h 5696950"/>
                  <a:gd name="connsiteX2" fmla="*/ 1429866 w 1588740"/>
                  <a:gd name="connsiteY2" fmla="*/ 0 h 5696950"/>
                  <a:gd name="connsiteX3" fmla="*/ 1588740 w 1588740"/>
                  <a:gd name="connsiteY3" fmla="*/ 158874 h 5696950"/>
                  <a:gd name="connsiteX4" fmla="*/ 1588740 w 1588740"/>
                  <a:gd name="connsiteY4" fmla="*/ 5538076 h 5696950"/>
                  <a:gd name="connsiteX5" fmla="*/ 1429866 w 1588740"/>
                  <a:gd name="connsiteY5" fmla="*/ 5696950 h 5696950"/>
                  <a:gd name="connsiteX6" fmla="*/ 158874 w 1588740"/>
                  <a:gd name="connsiteY6" fmla="*/ 5696950 h 5696950"/>
                  <a:gd name="connsiteX7" fmla="*/ 0 w 1588740"/>
                  <a:gd name="connsiteY7" fmla="*/ 5538076 h 5696950"/>
                  <a:gd name="connsiteX8" fmla="*/ 0 w 1588740"/>
                  <a:gd name="connsiteY8" fmla="*/ 158874 h 5696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8740" h="5696950">
                    <a:moveTo>
                      <a:pt x="0" y="158874"/>
                    </a:moveTo>
                    <a:cubicBezTo>
                      <a:pt x="0" y="71130"/>
                      <a:pt x="71130" y="0"/>
                      <a:pt x="158874" y="0"/>
                    </a:cubicBezTo>
                    <a:lnTo>
                      <a:pt x="1429866" y="0"/>
                    </a:lnTo>
                    <a:cubicBezTo>
                      <a:pt x="1517610" y="0"/>
                      <a:pt x="1588740" y="71130"/>
                      <a:pt x="1588740" y="158874"/>
                    </a:cubicBezTo>
                    <a:lnTo>
                      <a:pt x="1588740" y="5538076"/>
                    </a:lnTo>
                    <a:cubicBezTo>
                      <a:pt x="1588740" y="5625820"/>
                      <a:pt x="1517610" y="5696950"/>
                      <a:pt x="1429866" y="5696950"/>
                    </a:cubicBezTo>
                    <a:lnTo>
                      <a:pt x="158874" y="5696950"/>
                    </a:lnTo>
                    <a:cubicBezTo>
                      <a:pt x="71130" y="5696950"/>
                      <a:pt x="0" y="5625820"/>
                      <a:pt x="0" y="5538076"/>
                    </a:cubicBezTo>
                    <a:lnTo>
                      <a:pt x="0" y="15887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5168" tIns="2733948" rIns="455168" bIns="1594558" numCol="1" spcCol="1270" anchor="ctr" anchorCtr="0">
                <a:noAutofit/>
              </a:bodyPr>
              <a:lstStyle/>
              <a:p>
                <a:pPr marL="0" lvl="0" indent="0" algn="ctr" defTabSz="2844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DE" sz="6400" b="1" kern="12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D9948F47-D664-5DD0-8AF8-2429D0C3512F}"/>
                  </a:ext>
                </a:extLst>
              </p:cNvPr>
              <p:cNvSpPr/>
              <p:nvPr/>
            </p:nvSpPr>
            <p:spPr>
              <a:xfrm>
                <a:off x="5333056" y="801466"/>
                <a:ext cx="1493415" cy="1314091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8F321367-54C6-677A-9A8A-9DB5FA2FC460}"/>
                  </a:ext>
                </a:extLst>
              </p:cNvPr>
              <p:cNvSpPr/>
              <p:nvPr/>
            </p:nvSpPr>
            <p:spPr>
              <a:xfrm>
                <a:off x="6942794" y="717549"/>
                <a:ext cx="1588740" cy="5696950"/>
              </a:xfrm>
              <a:custGeom>
                <a:avLst/>
                <a:gdLst>
                  <a:gd name="connsiteX0" fmla="*/ 0 w 1588740"/>
                  <a:gd name="connsiteY0" fmla="*/ 158874 h 5696950"/>
                  <a:gd name="connsiteX1" fmla="*/ 158874 w 1588740"/>
                  <a:gd name="connsiteY1" fmla="*/ 0 h 5696950"/>
                  <a:gd name="connsiteX2" fmla="*/ 1429866 w 1588740"/>
                  <a:gd name="connsiteY2" fmla="*/ 0 h 5696950"/>
                  <a:gd name="connsiteX3" fmla="*/ 1588740 w 1588740"/>
                  <a:gd name="connsiteY3" fmla="*/ 158874 h 5696950"/>
                  <a:gd name="connsiteX4" fmla="*/ 1588740 w 1588740"/>
                  <a:gd name="connsiteY4" fmla="*/ 5538076 h 5696950"/>
                  <a:gd name="connsiteX5" fmla="*/ 1429866 w 1588740"/>
                  <a:gd name="connsiteY5" fmla="*/ 5696950 h 5696950"/>
                  <a:gd name="connsiteX6" fmla="*/ 158874 w 1588740"/>
                  <a:gd name="connsiteY6" fmla="*/ 5696950 h 5696950"/>
                  <a:gd name="connsiteX7" fmla="*/ 0 w 1588740"/>
                  <a:gd name="connsiteY7" fmla="*/ 5538076 h 5696950"/>
                  <a:gd name="connsiteX8" fmla="*/ 0 w 1588740"/>
                  <a:gd name="connsiteY8" fmla="*/ 158874 h 5696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8740" h="5696950">
                    <a:moveTo>
                      <a:pt x="0" y="158874"/>
                    </a:moveTo>
                    <a:cubicBezTo>
                      <a:pt x="0" y="71130"/>
                      <a:pt x="71130" y="0"/>
                      <a:pt x="158874" y="0"/>
                    </a:cubicBezTo>
                    <a:lnTo>
                      <a:pt x="1429866" y="0"/>
                    </a:lnTo>
                    <a:cubicBezTo>
                      <a:pt x="1517610" y="0"/>
                      <a:pt x="1588740" y="71130"/>
                      <a:pt x="1588740" y="158874"/>
                    </a:cubicBezTo>
                    <a:lnTo>
                      <a:pt x="1588740" y="5538076"/>
                    </a:lnTo>
                    <a:cubicBezTo>
                      <a:pt x="1588740" y="5625820"/>
                      <a:pt x="1517610" y="5696950"/>
                      <a:pt x="1429866" y="5696950"/>
                    </a:cubicBezTo>
                    <a:lnTo>
                      <a:pt x="158874" y="5696950"/>
                    </a:lnTo>
                    <a:cubicBezTo>
                      <a:pt x="71130" y="5696950"/>
                      <a:pt x="0" y="5625820"/>
                      <a:pt x="0" y="5538076"/>
                    </a:cubicBezTo>
                    <a:lnTo>
                      <a:pt x="0" y="15887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5168" tIns="2733948" rIns="455168" bIns="1594558" numCol="1" spcCol="1270" anchor="ctr" anchorCtr="0">
                <a:noAutofit/>
              </a:bodyPr>
              <a:lstStyle/>
              <a:p>
                <a:pPr marL="0" lvl="0" indent="0" algn="ctr" defTabSz="2844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DE" sz="6400" b="1" kern="12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C645FE78-26C1-12A0-E4BC-49F622B24770}"/>
                  </a:ext>
                </a:extLst>
              </p:cNvPr>
              <p:cNvSpPr/>
              <p:nvPr/>
            </p:nvSpPr>
            <p:spPr>
              <a:xfrm>
                <a:off x="6995504" y="770601"/>
                <a:ext cx="1493415" cy="1431786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BA8B1DC4-699E-003A-6212-DC10A1A2B2D0}"/>
                  </a:ext>
                </a:extLst>
              </p:cNvPr>
              <p:cNvSpPr/>
              <p:nvPr/>
            </p:nvSpPr>
            <p:spPr>
              <a:xfrm>
                <a:off x="8579196" y="717549"/>
                <a:ext cx="1588740" cy="5696950"/>
              </a:xfrm>
              <a:custGeom>
                <a:avLst/>
                <a:gdLst>
                  <a:gd name="connsiteX0" fmla="*/ 0 w 1588740"/>
                  <a:gd name="connsiteY0" fmla="*/ 158874 h 5696950"/>
                  <a:gd name="connsiteX1" fmla="*/ 158874 w 1588740"/>
                  <a:gd name="connsiteY1" fmla="*/ 0 h 5696950"/>
                  <a:gd name="connsiteX2" fmla="*/ 1429866 w 1588740"/>
                  <a:gd name="connsiteY2" fmla="*/ 0 h 5696950"/>
                  <a:gd name="connsiteX3" fmla="*/ 1588740 w 1588740"/>
                  <a:gd name="connsiteY3" fmla="*/ 158874 h 5696950"/>
                  <a:gd name="connsiteX4" fmla="*/ 1588740 w 1588740"/>
                  <a:gd name="connsiteY4" fmla="*/ 5538076 h 5696950"/>
                  <a:gd name="connsiteX5" fmla="*/ 1429866 w 1588740"/>
                  <a:gd name="connsiteY5" fmla="*/ 5696950 h 5696950"/>
                  <a:gd name="connsiteX6" fmla="*/ 158874 w 1588740"/>
                  <a:gd name="connsiteY6" fmla="*/ 5696950 h 5696950"/>
                  <a:gd name="connsiteX7" fmla="*/ 0 w 1588740"/>
                  <a:gd name="connsiteY7" fmla="*/ 5538076 h 5696950"/>
                  <a:gd name="connsiteX8" fmla="*/ 0 w 1588740"/>
                  <a:gd name="connsiteY8" fmla="*/ 158874 h 5696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8740" h="5696950">
                    <a:moveTo>
                      <a:pt x="0" y="158874"/>
                    </a:moveTo>
                    <a:cubicBezTo>
                      <a:pt x="0" y="71130"/>
                      <a:pt x="71130" y="0"/>
                      <a:pt x="158874" y="0"/>
                    </a:cubicBezTo>
                    <a:lnTo>
                      <a:pt x="1429866" y="0"/>
                    </a:lnTo>
                    <a:cubicBezTo>
                      <a:pt x="1517610" y="0"/>
                      <a:pt x="1588740" y="71130"/>
                      <a:pt x="1588740" y="158874"/>
                    </a:cubicBezTo>
                    <a:lnTo>
                      <a:pt x="1588740" y="5538076"/>
                    </a:lnTo>
                    <a:cubicBezTo>
                      <a:pt x="1588740" y="5625820"/>
                      <a:pt x="1517610" y="5696950"/>
                      <a:pt x="1429866" y="5696950"/>
                    </a:cubicBezTo>
                    <a:lnTo>
                      <a:pt x="158874" y="5696950"/>
                    </a:lnTo>
                    <a:cubicBezTo>
                      <a:pt x="71130" y="5696950"/>
                      <a:pt x="0" y="5625820"/>
                      <a:pt x="0" y="5538076"/>
                    </a:cubicBezTo>
                    <a:lnTo>
                      <a:pt x="0" y="158874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5168" tIns="2733948" rIns="455168" bIns="1594558" numCol="1" spcCol="1270" anchor="ctr" anchorCtr="0">
                <a:noAutofit/>
              </a:bodyPr>
              <a:lstStyle/>
              <a:p>
                <a:pPr marL="0" lvl="0" indent="0" algn="ctr" defTabSz="2844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DE" sz="6400" b="1" kern="12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47DE4CA8-F9DC-DF1D-80A9-93D60FB48AD6}"/>
                  </a:ext>
                </a:extLst>
              </p:cNvPr>
              <p:cNvSpPr/>
              <p:nvPr/>
            </p:nvSpPr>
            <p:spPr>
              <a:xfrm>
                <a:off x="8590016" y="758080"/>
                <a:ext cx="1493415" cy="1401395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AFC8B765-1D9A-0E4F-F1F0-150F74D0F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95272" y="1050202"/>
              <a:ext cx="882890" cy="896532"/>
            </a:xfrm>
            <a:prstGeom prst="rect">
              <a:avLst/>
            </a:prstGeom>
            <a:grpFill/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DF518492-D6E0-8B8A-376F-A0B2BF94D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6264" y="1027533"/>
              <a:ext cx="951907" cy="917910"/>
            </a:xfrm>
            <a:prstGeom prst="rect">
              <a:avLst/>
            </a:prstGeom>
            <a:grpFill/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8C93E43B-2302-30FD-2D36-9E75755F7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1517" y="998818"/>
              <a:ext cx="872300" cy="921543"/>
            </a:xfrm>
            <a:prstGeom prst="rect">
              <a:avLst/>
            </a:prstGeom>
            <a:grpFill/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BE0F48F9-84CE-79D7-1B09-22E0991FD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06619" y="1023915"/>
              <a:ext cx="838163" cy="869196"/>
            </a:xfrm>
            <a:prstGeom prst="rect">
              <a:avLst/>
            </a:prstGeom>
            <a:grpFill/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A259E52-468B-6846-7971-75AE59E39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90379" y="967591"/>
              <a:ext cx="773663" cy="838136"/>
            </a:xfrm>
            <a:prstGeom prst="rect">
              <a:avLst/>
            </a:prstGeom>
            <a:grpFill/>
          </p:spPr>
        </p:pic>
      </p:grpSp>
      <p:cxnSp>
        <p:nvCxnSpPr>
          <p:cNvPr id="20" name="19 Conector recto"/>
          <p:cNvCxnSpPr>
            <a:cxnSpLocks/>
          </p:cNvCxnSpPr>
          <p:nvPr/>
        </p:nvCxnSpPr>
        <p:spPr bwMode="auto">
          <a:xfrm>
            <a:off x="3017006" y="1050202"/>
            <a:ext cx="6192688" cy="0"/>
          </a:xfrm>
          <a:prstGeom prst="line">
            <a:avLst/>
          </a:prstGeom>
          <a:ln>
            <a:solidFill>
              <a:srgbClr val="151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 bwMode="auto">
          <a:xfrm>
            <a:off x="81838" y="116632"/>
            <a:ext cx="50726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4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Creating formats for SUSTAINED learning and collaboration ...</a:t>
            </a:r>
          </a:p>
          <a:p>
            <a:pPr>
              <a:defRPr/>
            </a:pPr>
            <a:endParaRPr sz="1400" b="1" spc="-50" dirty="0">
              <a:solidFill>
                <a:srgbClr val="0D5263"/>
              </a:solidFill>
              <a:latin typeface="Helvetica"/>
              <a:cs typeface="Helvetica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10565258" y="5805264"/>
            <a:ext cx="792087" cy="1087220"/>
          </a:xfrm>
          <a:prstGeom prst="rect">
            <a:avLst/>
          </a:prstGeom>
          <a:solidFill>
            <a:srgbClr val="0D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2" name="10 Imagen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9485138" y="116632"/>
            <a:ext cx="2534496" cy="1039192"/>
          </a:xfrm>
          <a:prstGeom prst="rect">
            <a:avLst/>
          </a:prstGeom>
        </p:spPr>
      </p:pic>
      <p:sp>
        <p:nvSpPr>
          <p:cNvPr id="11" name="20 CuadroTexto"/>
          <p:cNvSpPr txBox="1"/>
          <p:nvPr/>
        </p:nvSpPr>
        <p:spPr bwMode="auto">
          <a:xfrm>
            <a:off x="10218885" y="6414501"/>
            <a:ext cx="90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2EC8D1EA-0A6E-4154-98AB-BDC508C7CC0A}" type="slidenum">
              <a:rPr lang="de-AT" b="1">
                <a:solidFill>
                  <a:schemeClr val="bg1"/>
                </a:solidFill>
              </a:rPr>
              <a:t>5</a:t>
            </a:fld>
            <a:endParaRPr lang="es-ES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705002459"/>
              </p:ext>
            </p:extLst>
          </p:nvPr>
        </p:nvGraphicFramePr>
        <p:xfrm>
          <a:off x="196106" y="2866195"/>
          <a:ext cx="10942104" cy="2867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4329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 bwMode="auto">
          <a:xfrm>
            <a:off x="340122" y="332656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Assessment of </a:t>
            </a:r>
            <a:r>
              <a:rPr lang="de-DE" sz="2400" b="1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the</a:t>
            </a:r>
            <a:r>
              <a:rPr lang="de-DE" sz="24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 </a:t>
            </a:r>
          </a:p>
          <a:p>
            <a:pPr>
              <a:defRPr/>
            </a:pPr>
            <a:r>
              <a:rPr lang="de-DE" sz="2400" b="1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advancement</a:t>
            </a:r>
            <a:r>
              <a:rPr lang="de-DE" sz="24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 of </a:t>
            </a:r>
            <a:r>
              <a:rPr lang="de-DE" sz="2400" b="1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missions</a:t>
            </a:r>
            <a:endParaRPr lang="de-DE" sz="2400" b="1" spc="-5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20" name="19 Conector recto"/>
          <p:cNvCxnSpPr>
            <a:cxnSpLocks/>
          </p:cNvCxnSpPr>
          <p:nvPr/>
        </p:nvCxnSpPr>
        <p:spPr bwMode="auto">
          <a:xfrm>
            <a:off x="4156546" y="1196752"/>
            <a:ext cx="5053148" cy="0"/>
          </a:xfrm>
          <a:prstGeom prst="line">
            <a:avLst/>
          </a:prstGeom>
          <a:ln>
            <a:solidFill>
              <a:srgbClr val="151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 bwMode="auto">
          <a:xfrm>
            <a:off x="10565258" y="5805264"/>
            <a:ext cx="792087" cy="1087220"/>
          </a:xfrm>
          <a:prstGeom prst="rect">
            <a:avLst/>
          </a:prstGeom>
          <a:solidFill>
            <a:srgbClr val="0D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2" name="10 Imagen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09694" y="116631"/>
            <a:ext cx="2809940" cy="1152129"/>
          </a:xfrm>
          <a:prstGeom prst="rect">
            <a:avLst/>
          </a:prstGeom>
        </p:spPr>
      </p:pic>
      <p:sp>
        <p:nvSpPr>
          <p:cNvPr id="4" name="16 CuadroTexto">
            <a:extLst>
              <a:ext uri="{FF2B5EF4-FFF2-40B4-BE49-F238E27FC236}">
                <a16:creationId xmlns:a16="http://schemas.microsoft.com/office/drawing/2014/main" id="{64A63228-B589-39FF-4345-BB0BEC1853D0}"/>
              </a:ext>
            </a:extLst>
          </p:cNvPr>
          <p:cNvSpPr txBox="1"/>
          <p:nvPr/>
        </p:nvSpPr>
        <p:spPr bwMode="auto">
          <a:xfrm>
            <a:off x="7504548" y="618737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endParaRPr lang="es-ES" sz="1000" spc="-50" dirty="0">
              <a:latin typeface="Helvetica"/>
              <a:cs typeface="Helvetica"/>
            </a:endParaRPr>
          </a:p>
          <a:p>
            <a:pPr algn="r">
              <a:defRPr/>
            </a:pPr>
            <a:endParaRPr lang="es-ES" dirty="0"/>
          </a:p>
        </p:txBody>
      </p:sp>
      <p:sp>
        <p:nvSpPr>
          <p:cNvPr id="8" name="20 CuadroTexto"/>
          <p:cNvSpPr txBox="1"/>
          <p:nvPr/>
        </p:nvSpPr>
        <p:spPr bwMode="auto">
          <a:xfrm>
            <a:off x="10218885" y="6414501"/>
            <a:ext cx="90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2EC8D1EA-0A6E-4154-98AB-BDC508C7CC0A}" type="slidenum">
              <a:rPr lang="de-AT" b="1">
                <a:solidFill>
                  <a:schemeClr val="bg1"/>
                </a:solidFill>
              </a:rPr>
              <a:t>6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8 CuadroTexto"/>
          <p:cNvSpPr txBox="1"/>
          <p:nvPr/>
        </p:nvSpPr>
        <p:spPr bwMode="auto">
          <a:xfrm>
            <a:off x="3580482" y="1390784"/>
            <a:ext cx="767169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12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countries and regions have set up mission governance structures and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already; others only about to start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Trajectories of national political systems matter; missions need to be embedded in and aligned with existing structures, institutions and initiatives, including pre-existing national missions</a:t>
            </a: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Need for EU missions to be aligned and </a:t>
            </a:r>
            <a:r>
              <a:rPr lang="en-US" sz="2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synchronised</a:t>
            </a: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with pre-existing strategies, initiatives, and even missions on the national and regional </a:t>
            </a:r>
            <a:r>
              <a:rPr lang="en-US" sz="2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leveland</a:t>
            </a: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synchronization</a:t>
            </a:r>
            <a:endParaRPr lang="fi-FI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Mission-oriented policies need to go beyond STI policy (”whole of government”), and beyond policy circles. 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nvolvement of business and citizens still to be strengthened in the individual missions.</a:t>
            </a:r>
          </a:p>
        </p:txBody>
      </p:sp>
      <p:sp>
        <p:nvSpPr>
          <p:cNvPr id="7" name="8 CuadroTexto">
            <a:extLst>
              <a:ext uri="{FF2B5EF4-FFF2-40B4-BE49-F238E27FC236}">
                <a16:creationId xmlns:a16="http://schemas.microsoft.com/office/drawing/2014/main" id="{14C448C3-7E0E-6757-23D0-1C4BAD48EE5C}"/>
              </a:ext>
            </a:extLst>
          </p:cNvPr>
          <p:cNvSpPr txBox="1"/>
          <p:nvPr/>
        </p:nvSpPr>
        <p:spPr bwMode="auto">
          <a:xfrm>
            <a:off x="343523" y="1433860"/>
            <a:ext cx="352499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„Mission </a:t>
            </a:r>
            <a:r>
              <a:rPr lang="de-DE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readiness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de-DE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uneven</a:t>
            </a:r>
            <a:endParaRPr lang="fi-FI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Need for alignment</a:t>
            </a:r>
          </a:p>
          <a:p>
            <a:endParaRPr lang="fi-FI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STI and policy trap</a:t>
            </a:r>
          </a:p>
          <a:p>
            <a:endParaRPr lang="fi-FI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4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ED7CF5F-28ED-2500-5F1A-547B8F89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94E42-5197-451E-86A4-FACCD772F695}" type="slidenum">
              <a:rPr lang="cs-CZ" smtClean="0"/>
              <a:t>7</a:t>
            </a:fld>
            <a:endParaRPr lang="cs-CZ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138B4C7-5E7E-B3A8-D57C-A6DD590AE306}"/>
              </a:ext>
            </a:extLst>
          </p:cNvPr>
          <p:cNvGrpSpPr/>
          <p:nvPr/>
        </p:nvGrpSpPr>
        <p:grpSpPr>
          <a:xfrm>
            <a:off x="453758" y="577509"/>
            <a:ext cx="9533204" cy="6058050"/>
            <a:chOff x="448996" y="577509"/>
            <a:chExt cx="9533204" cy="6058050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47EDCA76-7FC5-1640-B0AF-85EFCEB37213}"/>
                </a:ext>
              </a:extLst>
            </p:cNvPr>
            <p:cNvGrpSpPr/>
            <p:nvPr/>
          </p:nvGrpSpPr>
          <p:grpSpPr>
            <a:xfrm>
              <a:off x="448996" y="577509"/>
              <a:ext cx="9533204" cy="5390478"/>
              <a:chOff x="208167" y="632303"/>
              <a:chExt cx="9533204" cy="5390478"/>
            </a:xfrm>
          </p:grpSpPr>
          <p:sp>
            <p:nvSpPr>
              <p:cNvPr id="7" name="Rechteck: abgerundete Ecken 6">
                <a:extLst>
                  <a:ext uri="{FF2B5EF4-FFF2-40B4-BE49-F238E27FC236}">
                    <a16:creationId xmlns:a16="http://schemas.microsoft.com/office/drawing/2014/main" id="{8DC62C67-BE11-3C8A-A151-45773C32A684}"/>
                  </a:ext>
                </a:extLst>
              </p:cNvPr>
              <p:cNvSpPr/>
              <p:nvPr/>
            </p:nvSpPr>
            <p:spPr>
              <a:xfrm>
                <a:off x="1383571" y="5678921"/>
                <a:ext cx="345575" cy="343860"/>
              </a:xfrm>
              <a:prstGeom prst="roundRect">
                <a:avLst>
                  <a:gd name="adj" fmla="val 12251"/>
                </a:avLst>
              </a:prstGeom>
              <a:noFill/>
              <a:ln w="2540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B1143DB0-29CE-1705-856B-1CAF7E49A0C3}"/>
                  </a:ext>
                </a:extLst>
              </p:cNvPr>
              <p:cNvGrpSpPr/>
              <p:nvPr/>
            </p:nvGrpSpPr>
            <p:grpSpPr>
              <a:xfrm>
                <a:off x="208167" y="632303"/>
                <a:ext cx="9533204" cy="5315136"/>
                <a:chOff x="218441" y="615092"/>
                <a:chExt cx="9533204" cy="5315136"/>
              </a:xfrm>
            </p:grpSpPr>
            <p:pic>
              <p:nvPicPr>
                <p:cNvPr id="9" name="Picture 23">
                  <a:extLst>
                    <a:ext uri="{FF2B5EF4-FFF2-40B4-BE49-F238E27FC236}">
                      <a16:creationId xmlns:a16="http://schemas.microsoft.com/office/drawing/2014/main" id="{0D43E613-9633-F60F-74D4-3514EFFA28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0061" y="615092"/>
                  <a:ext cx="8661584" cy="50183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0" name="Gruppieren 9">
                  <a:extLst>
                    <a:ext uri="{FF2B5EF4-FFF2-40B4-BE49-F238E27FC236}">
                      <a16:creationId xmlns:a16="http://schemas.microsoft.com/office/drawing/2014/main" id="{455F4256-0677-1574-F011-2FAAA4BF6957}"/>
                    </a:ext>
                  </a:extLst>
                </p:cNvPr>
                <p:cNvGrpSpPr/>
                <p:nvPr/>
              </p:nvGrpSpPr>
              <p:grpSpPr>
                <a:xfrm>
                  <a:off x="218441" y="1196689"/>
                  <a:ext cx="7194364" cy="4733539"/>
                  <a:chOff x="218441" y="1196689"/>
                  <a:chExt cx="7194364" cy="4733539"/>
                </a:xfrm>
              </p:grpSpPr>
              <p:sp>
                <p:nvSpPr>
                  <p:cNvPr id="11" name="Textfeld 10">
                    <a:extLst>
                      <a:ext uri="{FF2B5EF4-FFF2-40B4-BE49-F238E27FC236}">
                        <a16:creationId xmlns:a16="http://schemas.microsoft.com/office/drawing/2014/main" id="{C80303F4-3CC5-EF0E-374A-2A4FA83728E8}"/>
                      </a:ext>
                    </a:extLst>
                  </p:cNvPr>
                  <p:cNvSpPr txBox="1"/>
                  <p:nvPr/>
                </p:nvSpPr>
                <p:spPr>
                  <a:xfrm>
                    <a:off x="218441" y="5607002"/>
                    <a:ext cx="1053299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de-DE" sz="1000" b="1" dirty="0"/>
                      <a:t>Mapping </a:t>
                    </a:r>
                  </a:p>
                </p:txBody>
              </p:sp>
              <p:sp>
                <p:nvSpPr>
                  <p:cNvPr id="12" name="Textfeld 11">
                    <a:extLst>
                      <a:ext uri="{FF2B5EF4-FFF2-40B4-BE49-F238E27FC236}">
                        <a16:creationId xmlns:a16="http://schemas.microsoft.com/office/drawing/2014/main" id="{8E150CA5-679A-9F44-5A14-16502A835B4C}"/>
                      </a:ext>
                    </a:extLst>
                  </p:cNvPr>
                  <p:cNvSpPr txBox="1"/>
                  <p:nvPr/>
                </p:nvSpPr>
                <p:spPr>
                  <a:xfrm>
                    <a:off x="647700" y="3867149"/>
                    <a:ext cx="7239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000" b="1" dirty="0"/>
                      <a:t>Online-Survey</a:t>
                    </a:r>
                  </a:p>
                </p:txBody>
              </p:sp>
              <p:sp>
                <p:nvSpPr>
                  <p:cNvPr id="13" name="Stern: 5 Zacken 12">
                    <a:extLst>
                      <a:ext uri="{FF2B5EF4-FFF2-40B4-BE49-F238E27FC236}">
                        <a16:creationId xmlns:a16="http://schemas.microsoft.com/office/drawing/2014/main" id="{60A241F6-6932-6DC1-89BD-5D07D85F3850}"/>
                      </a:ext>
                    </a:extLst>
                  </p:cNvPr>
                  <p:cNvSpPr/>
                  <p:nvPr/>
                </p:nvSpPr>
                <p:spPr>
                  <a:xfrm>
                    <a:off x="2958036" y="4652973"/>
                    <a:ext cx="264630" cy="242440"/>
                  </a:xfrm>
                  <a:prstGeom prst="star5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4" name="Stern: 5 Zacken 13">
                    <a:extLst>
                      <a:ext uri="{FF2B5EF4-FFF2-40B4-BE49-F238E27FC236}">
                        <a16:creationId xmlns:a16="http://schemas.microsoft.com/office/drawing/2014/main" id="{3A7253EB-7393-E635-C3FE-E7FC7B3B2B53}"/>
                      </a:ext>
                    </a:extLst>
                  </p:cNvPr>
                  <p:cNvSpPr/>
                  <p:nvPr/>
                </p:nvSpPr>
                <p:spPr>
                  <a:xfrm>
                    <a:off x="3090351" y="2924831"/>
                    <a:ext cx="264630" cy="242440"/>
                  </a:xfrm>
                  <a:prstGeom prst="star5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5" name="Stern: 5 Zacken 14">
                    <a:extLst>
                      <a:ext uri="{FF2B5EF4-FFF2-40B4-BE49-F238E27FC236}">
                        <a16:creationId xmlns:a16="http://schemas.microsoft.com/office/drawing/2014/main" id="{BA82CC31-F6A9-49F2-C6FA-30EC6113F406}"/>
                      </a:ext>
                    </a:extLst>
                  </p:cNvPr>
                  <p:cNvSpPr/>
                  <p:nvPr/>
                </p:nvSpPr>
                <p:spPr>
                  <a:xfrm>
                    <a:off x="3720031" y="4308652"/>
                    <a:ext cx="264630" cy="242440"/>
                  </a:xfrm>
                  <a:prstGeom prst="star5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6" name="Stern: 5 Zacken 15">
                    <a:extLst>
                      <a:ext uri="{FF2B5EF4-FFF2-40B4-BE49-F238E27FC236}">
                        <a16:creationId xmlns:a16="http://schemas.microsoft.com/office/drawing/2014/main" id="{0285D4EF-B2BC-7196-27D3-F626188C914D}"/>
                      </a:ext>
                    </a:extLst>
                  </p:cNvPr>
                  <p:cNvSpPr/>
                  <p:nvPr/>
                </p:nvSpPr>
                <p:spPr>
                  <a:xfrm>
                    <a:off x="5685483" y="2172022"/>
                    <a:ext cx="264630" cy="242440"/>
                  </a:xfrm>
                  <a:prstGeom prst="star5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7" name="Stern: 5 Zacken 16">
                    <a:extLst>
                      <a:ext uri="{FF2B5EF4-FFF2-40B4-BE49-F238E27FC236}">
                        <a16:creationId xmlns:a16="http://schemas.microsoft.com/office/drawing/2014/main" id="{8075C346-3E96-F000-1094-E5E68089CAA3}"/>
                      </a:ext>
                    </a:extLst>
                  </p:cNvPr>
                  <p:cNvSpPr/>
                  <p:nvPr/>
                </p:nvSpPr>
                <p:spPr>
                  <a:xfrm>
                    <a:off x="7148175" y="1196689"/>
                    <a:ext cx="264630" cy="242440"/>
                  </a:xfrm>
                  <a:prstGeom prst="star5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8" name="Stern: 5 Zacken 17">
                    <a:extLst>
                      <a:ext uri="{FF2B5EF4-FFF2-40B4-BE49-F238E27FC236}">
                        <a16:creationId xmlns:a16="http://schemas.microsoft.com/office/drawing/2014/main" id="{329F2EDC-3A27-BA57-0EF0-484CB9A6490E}"/>
                      </a:ext>
                    </a:extLst>
                  </p:cNvPr>
                  <p:cNvSpPr/>
                  <p:nvPr/>
                </p:nvSpPr>
                <p:spPr>
                  <a:xfrm>
                    <a:off x="4318241" y="3613328"/>
                    <a:ext cx="264630" cy="242440"/>
                  </a:xfrm>
                  <a:prstGeom prst="star5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9" name="Stern: 5 Zacken 18">
                    <a:extLst>
                      <a:ext uri="{FF2B5EF4-FFF2-40B4-BE49-F238E27FC236}">
                        <a16:creationId xmlns:a16="http://schemas.microsoft.com/office/drawing/2014/main" id="{6E5AAD0E-8606-2EC9-C07B-021314177D56}"/>
                      </a:ext>
                    </a:extLst>
                  </p:cNvPr>
                  <p:cNvSpPr/>
                  <p:nvPr/>
                </p:nvSpPr>
                <p:spPr>
                  <a:xfrm>
                    <a:off x="4480402" y="3014362"/>
                    <a:ext cx="264630" cy="242440"/>
                  </a:xfrm>
                  <a:prstGeom prst="star5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0" name="Stern: 5 Zacken 19">
                    <a:extLst>
                      <a:ext uri="{FF2B5EF4-FFF2-40B4-BE49-F238E27FC236}">
                        <a16:creationId xmlns:a16="http://schemas.microsoft.com/office/drawing/2014/main" id="{339729CF-790B-D4E8-233E-FCC1BCA83094}"/>
                      </a:ext>
                    </a:extLst>
                  </p:cNvPr>
                  <p:cNvSpPr/>
                  <p:nvPr/>
                </p:nvSpPr>
                <p:spPr>
                  <a:xfrm>
                    <a:off x="5420853" y="2732327"/>
                    <a:ext cx="264630" cy="242440"/>
                  </a:xfrm>
                  <a:prstGeom prst="star5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1" name="Stern: 5 Zacken 20">
                    <a:extLst>
                      <a:ext uri="{FF2B5EF4-FFF2-40B4-BE49-F238E27FC236}">
                        <a16:creationId xmlns:a16="http://schemas.microsoft.com/office/drawing/2014/main" id="{21EB8D53-CB2D-90AF-EE58-6296273F1258}"/>
                      </a:ext>
                    </a:extLst>
                  </p:cNvPr>
                  <p:cNvSpPr/>
                  <p:nvPr/>
                </p:nvSpPr>
                <p:spPr>
                  <a:xfrm>
                    <a:off x="7106909" y="2276868"/>
                    <a:ext cx="264630" cy="242440"/>
                  </a:xfrm>
                  <a:prstGeom prst="star5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2" name="Stern: 5 Zacken 21">
                    <a:extLst>
                      <a:ext uri="{FF2B5EF4-FFF2-40B4-BE49-F238E27FC236}">
                        <a16:creationId xmlns:a16="http://schemas.microsoft.com/office/drawing/2014/main" id="{BAA5D7BC-0868-3A22-12BF-7E65145980B6}"/>
                      </a:ext>
                    </a:extLst>
                  </p:cNvPr>
                  <p:cNvSpPr/>
                  <p:nvPr/>
                </p:nvSpPr>
                <p:spPr>
                  <a:xfrm>
                    <a:off x="7134904" y="3624709"/>
                    <a:ext cx="264630" cy="242440"/>
                  </a:xfrm>
                  <a:prstGeom prst="star5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3" name="Stern: 5 Zacken 22">
                    <a:extLst>
                      <a:ext uri="{FF2B5EF4-FFF2-40B4-BE49-F238E27FC236}">
                        <a16:creationId xmlns:a16="http://schemas.microsoft.com/office/drawing/2014/main" id="{A76EC772-7D3D-1728-9BBB-9B53FA5EBE6D}"/>
                      </a:ext>
                    </a:extLst>
                  </p:cNvPr>
                  <p:cNvSpPr/>
                  <p:nvPr/>
                </p:nvSpPr>
                <p:spPr>
                  <a:xfrm>
                    <a:off x="6369549" y="3429764"/>
                    <a:ext cx="264630" cy="242440"/>
                  </a:xfrm>
                  <a:prstGeom prst="star5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4" name="Stern: 5 Zacken 23">
                    <a:extLst>
                      <a:ext uri="{FF2B5EF4-FFF2-40B4-BE49-F238E27FC236}">
                        <a16:creationId xmlns:a16="http://schemas.microsoft.com/office/drawing/2014/main" id="{30CD9C90-2AC4-A392-E592-9A15E39BC75E}"/>
                      </a:ext>
                    </a:extLst>
                  </p:cNvPr>
                  <p:cNvSpPr/>
                  <p:nvPr/>
                </p:nvSpPr>
                <p:spPr>
                  <a:xfrm>
                    <a:off x="6403802" y="3011899"/>
                    <a:ext cx="264630" cy="242440"/>
                  </a:xfrm>
                  <a:prstGeom prst="star5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5" name="Stern: 5 Zacken 24">
                    <a:extLst>
                      <a:ext uri="{FF2B5EF4-FFF2-40B4-BE49-F238E27FC236}">
                        <a16:creationId xmlns:a16="http://schemas.microsoft.com/office/drawing/2014/main" id="{590D1965-19D7-FCF1-280D-87DB0BF1C015}"/>
                      </a:ext>
                    </a:extLst>
                  </p:cNvPr>
                  <p:cNvSpPr/>
                  <p:nvPr/>
                </p:nvSpPr>
                <p:spPr>
                  <a:xfrm>
                    <a:off x="5861496" y="3357403"/>
                    <a:ext cx="264630" cy="242440"/>
                  </a:xfrm>
                  <a:prstGeom prst="star5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6" name="Stern: 5 Zacken 25">
                    <a:extLst>
                      <a:ext uri="{FF2B5EF4-FFF2-40B4-BE49-F238E27FC236}">
                        <a16:creationId xmlns:a16="http://schemas.microsoft.com/office/drawing/2014/main" id="{3C8FE6ED-4247-7FA4-AD2C-B1DA0F4BD645}"/>
                      </a:ext>
                    </a:extLst>
                  </p:cNvPr>
                  <p:cNvSpPr/>
                  <p:nvPr/>
                </p:nvSpPr>
                <p:spPr>
                  <a:xfrm>
                    <a:off x="5182733" y="3014362"/>
                    <a:ext cx="264630" cy="242440"/>
                  </a:xfrm>
                  <a:prstGeom prst="star5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7" name="Stern: 5 Zacken 26">
                    <a:extLst>
                      <a:ext uri="{FF2B5EF4-FFF2-40B4-BE49-F238E27FC236}">
                        <a16:creationId xmlns:a16="http://schemas.microsoft.com/office/drawing/2014/main" id="{CC994771-746E-A7BB-D0E3-D3532D86F0DA}"/>
                      </a:ext>
                    </a:extLst>
                  </p:cNvPr>
                  <p:cNvSpPr/>
                  <p:nvPr/>
                </p:nvSpPr>
                <p:spPr>
                  <a:xfrm>
                    <a:off x="5804927" y="3613328"/>
                    <a:ext cx="264630" cy="242440"/>
                  </a:xfrm>
                  <a:prstGeom prst="star5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8" name="Stern: 5 Zacken 27">
                    <a:extLst>
                      <a:ext uri="{FF2B5EF4-FFF2-40B4-BE49-F238E27FC236}">
                        <a16:creationId xmlns:a16="http://schemas.microsoft.com/office/drawing/2014/main" id="{BD0B32FD-6AA0-3BFE-8615-1508AE9F264E}"/>
                      </a:ext>
                    </a:extLst>
                  </p:cNvPr>
                  <p:cNvSpPr/>
                  <p:nvPr/>
                </p:nvSpPr>
                <p:spPr>
                  <a:xfrm>
                    <a:off x="5062226" y="3439070"/>
                    <a:ext cx="264630" cy="242440"/>
                  </a:xfrm>
                  <a:prstGeom prst="star5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9" name="Stern: 5 Zacken 28">
                    <a:extLst>
                      <a:ext uri="{FF2B5EF4-FFF2-40B4-BE49-F238E27FC236}">
                        <a16:creationId xmlns:a16="http://schemas.microsoft.com/office/drawing/2014/main" id="{524068B5-34DC-5C17-8010-EAE06E95B3E4}"/>
                      </a:ext>
                    </a:extLst>
                  </p:cNvPr>
                  <p:cNvSpPr/>
                  <p:nvPr/>
                </p:nvSpPr>
                <p:spPr>
                  <a:xfrm>
                    <a:off x="1437269" y="5687788"/>
                    <a:ext cx="264630" cy="242440"/>
                  </a:xfrm>
                  <a:prstGeom prst="star5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5D703527-B9CC-335E-B4C6-BDE5A1BD0047}"/>
                </a:ext>
              </a:extLst>
            </p:cNvPr>
            <p:cNvSpPr txBox="1"/>
            <p:nvPr/>
          </p:nvSpPr>
          <p:spPr>
            <a:xfrm>
              <a:off x="2756899" y="5681452"/>
              <a:ext cx="722530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Mapping</a:t>
              </a: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(Country Self Assessment</a:t>
              </a:r>
              <a:r>
                <a:rPr lang="en-GB" sz="140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): 16 </a:t>
              </a: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Countries (</a:t>
              </a:r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Austria, Belgium, Czech Republic, Denmark, Estonia, Finland, Germany, Ireland, Luxembourg, Netherland, Poland, Portugal, Romania, Slovakia, Spain, Sweden)</a:t>
              </a:r>
              <a:endParaRPr lang="en-GB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r>
                <a:rPr lang="en-GB" sz="14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Survey</a:t>
              </a:r>
              <a:r>
                <a:rPr lang="en-GB" sz="14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Geographical background of respondents (Sample size n=210, 26 countries)</a:t>
              </a:r>
              <a:endParaRPr 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889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 bwMode="auto">
          <a:xfrm>
            <a:off x="340122" y="332656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Assessment of </a:t>
            </a:r>
            <a:r>
              <a:rPr lang="de-DE" sz="2400" b="1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the</a:t>
            </a:r>
            <a:r>
              <a:rPr lang="de-DE" sz="24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 </a:t>
            </a:r>
          </a:p>
          <a:p>
            <a:pPr>
              <a:defRPr/>
            </a:pPr>
            <a:r>
              <a:rPr lang="de-DE" sz="2400" b="1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advancement</a:t>
            </a:r>
            <a:r>
              <a:rPr lang="de-DE" sz="2400" b="1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 of </a:t>
            </a:r>
            <a:r>
              <a:rPr lang="de-DE" sz="2400" b="1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missions</a:t>
            </a:r>
            <a:endParaRPr lang="de-DE" sz="2400" b="1" spc="-5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20" name="19 Conector recto"/>
          <p:cNvCxnSpPr>
            <a:cxnSpLocks/>
          </p:cNvCxnSpPr>
          <p:nvPr/>
        </p:nvCxnSpPr>
        <p:spPr bwMode="auto">
          <a:xfrm>
            <a:off x="4156546" y="1196752"/>
            <a:ext cx="5053148" cy="0"/>
          </a:xfrm>
          <a:prstGeom prst="line">
            <a:avLst/>
          </a:prstGeom>
          <a:ln>
            <a:solidFill>
              <a:srgbClr val="151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 bwMode="auto">
          <a:xfrm>
            <a:off x="10565258" y="5805264"/>
            <a:ext cx="792087" cy="1087220"/>
          </a:xfrm>
          <a:prstGeom prst="rect">
            <a:avLst/>
          </a:prstGeom>
          <a:solidFill>
            <a:srgbClr val="0D5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2" name="10 Imagen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09694" y="116631"/>
            <a:ext cx="2809940" cy="1152129"/>
          </a:xfrm>
          <a:prstGeom prst="rect">
            <a:avLst/>
          </a:prstGeom>
        </p:spPr>
      </p:pic>
      <p:sp>
        <p:nvSpPr>
          <p:cNvPr id="4" name="16 CuadroTexto">
            <a:extLst>
              <a:ext uri="{FF2B5EF4-FFF2-40B4-BE49-F238E27FC236}">
                <a16:creationId xmlns:a16="http://schemas.microsoft.com/office/drawing/2014/main" id="{64A63228-B589-39FF-4345-BB0BEC1853D0}"/>
              </a:ext>
            </a:extLst>
          </p:cNvPr>
          <p:cNvSpPr txBox="1"/>
          <p:nvPr/>
        </p:nvSpPr>
        <p:spPr bwMode="auto">
          <a:xfrm>
            <a:off x="7504548" y="618737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endParaRPr lang="es-ES" sz="1000" spc="-50" dirty="0">
              <a:latin typeface="Helvetica"/>
              <a:cs typeface="Helvetica"/>
            </a:endParaRPr>
          </a:p>
          <a:p>
            <a:pPr algn="r">
              <a:defRPr/>
            </a:pPr>
            <a:endParaRPr lang="es-ES" dirty="0"/>
          </a:p>
        </p:txBody>
      </p:sp>
      <p:sp>
        <p:nvSpPr>
          <p:cNvPr id="8" name="20 CuadroTexto"/>
          <p:cNvSpPr txBox="1"/>
          <p:nvPr/>
        </p:nvSpPr>
        <p:spPr bwMode="auto">
          <a:xfrm>
            <a:off x="10218885" y="6414501"/>
            <a:ext cx="90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2EC8D1EA-0A6E-4154-98AB-BDC508C7CC0A}" type="slidenum">
              <a:rPr lang="de-AT" b="1">
                <a:solidFill>
                  <a:schemeClr val="bg1"/>
                </a:solidFill>
              </a:rPr>
              <a:t>8</a:t>
            </a:fld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8 CuadroTexto"/>
          <p:cNvSpPr txBox="1"/>
          <p:nvPr/>
        </p:nvSpPr>
        <p:spPr bwMode="auto">
          <a:xfrm>
            <a:off x="3580482" y="1390784"/>
            <a:ext cx="767169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12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countries and regions have set up mission governance structures and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already; others only about to start</a:t>
            </a:r>
            <a:endParaRPr lang="fi-FI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Trajectories of national political systems matter; missions need to be embedded in and aligned with existing structures, institutions and initiatives, including pre-existing national missions</a:t>
            </a: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Need for EU missions to be aligned and </a:t>
            </a:r>
            <a:r>
              <a:rPr lang="en-US" sz="2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synchronised</a:t>
            </a: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with pre-existing strategies, initiatives, and even missions on the national and regional </a:t>
            </a:r>
            <a:r>
              <a:rPr lang="en-US" sz="2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leveland</a:t>
            </a: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 synchronization</a:t>
            </a:r>
            <a:endParaRPr lang="fi-FI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Mission-oriented policies need to go beyond STI policy (”whole of government”), and beyond policy circles. 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nvolvement of business and citizens still to be strengthened in the individual missions.</a:t>
            </a:r>
          </a:p>
        </p:txBody>
      </p:sp>
      <p:sp>
        <p:nvSpPr>
          <p:cNvPr id="7" name="8 CuadroTexto">
            <a:extLst>
              <a:ext uri="{FF2B5EF4-FFF2-40B4-BE49-F238E27FC236}">
                <a16:creationId xmlns:a16="http://schemas.microsoft.com/office/drawing/2014/main" id="{14C448C3-7E0E-6757-23D0-1C4BAD48EE5C}"/>
              </a:ext>
            </a:extLst>
          </p:cNvPr>
          <p:cNvSpPr txBox="1"/>
          <p:nvPr/>
        </p:nvSpPr>
        <p:spPr bwMode="auto">
          <a:xfrm>
            <a:off x="343523" y="1433860"/>
            <a:ext cx="352499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„Mission </a:t>
            </a:r>
            <a:r>
              <a:rPr lang="de-DE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readiness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de-DE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uneven</a:t>
            </a:r>
            <a:endParaRPr lang="fi-FI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Need for alignment</a:t>
            </a:r>
          </a:p>
          <a:p>
            <a:endParaRPr lang="fi-FI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STI and policy trap</a:t>
            </a:r>
          </a:p>
          <a:p>
            <a:endParaRPr lang="fi-FI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b="50609"/>
          <a:stretch/>
        </p:blipFill>
        <p:spPr>
          <a:xfrm>
            <a:off x="458721" y="1196752"/>
            <a:ext cx="10936091" cy="4968551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BC5D62-53A3-415D-4CDA-23037F54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4E42-5197-451E-86A4-FACCD772F695}" type="slidenum">
              <a:rPr lang="cs-CZ" smtClean="0"/>
              <a:t>9</a:t>
            </a:fld>
            <a:endParaRPr lang="cs-CZ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BE56759-9684-C2D1-2022-DD7FA9BBD9AD}"/>
              </a:ext>
            </a:extLst>
          </p:cNvPr>
          <p:cNvSpPr txBox="1">
            <a:spLocks/>
          </p:cNvSpPr>
          <p:nvPr/>
        </p:nvSpPr>
        <p:spPr>
          <a:xfrm>
            <a:off x="758372" y="169736"/>
            <a:ext cx="9382031" cy="11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small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Challenges </a:t>
            </a:r>
            <a:r>
              <a:rPr lang="de-DE" sz="2400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of</a:t>
            </a:r>
            <a:r>
              <a:rPr lang="de-DE" sz="2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de-DE" sz="2400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the</a:t>
            </a:r>
            <a:r>
              <a:rPr lang="de-DE" sz="2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de-DE" sz="2400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implementation</a:t>
            </a:r>
            <a:r>
              <a:rPr lang="de-DE" sz="2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de-DE" sz="2400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of</a:t>
            </a:r>
            <a:r>
              <a:rPr lang="de-DE" sz="2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 EU </a:t>
            </a:r>
            <a:r>
              <a:rPr lang="de-DE" sz="2400" spc="-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Missions</a:t>
            </a:r>
            <a:r>
              <a:rPr lang="de-DE" sz="2400" spc="-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rPr>
              <a:t> (1)</a:t>
            </a:r>
          </a:p>
        </p:txBody>
      </p:sp>
      <p:sp>
        <p:nvSpPr>
          <p:cNvPr id="7" name="Abgerundete rechteckige Legende 7">
            <a:extLst>
              <a:ext uri="{FF2B5EF4-FFF2-40B4-BE49-F238E27FC236}">
                <a16:creationId xmlns:a16="http://schemas.microsoft.com/office/drawing/2014/main" id="{EF71BEC8-7BFC-0FFD-A4FD-522DE3E8259E}"/>
              </a:ext>
            </a:extLst>
          </p:cNvPr>
          <p:cNvSpPr/>
          <p:nvPr/>
        </p:nvSpPr>
        <p:spPr>
          <a:xfrm>
            <a:off x="52090" y="1618826"/>
            <a:ext cx="2016224" cy="806648"/>
          </a:xfrm>
          <a:prstGeom prst="wedgeRoundRectCallout">
            <a:avLst>
              <a:gd name="adj1" fmla="val 75768"/>
              <a:gd name="adj2" fmla="val 20456"/>
              <a:gd name="adj3" fmla="val 16667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584" tIns="40292" rIns="80584" bIns="40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Alignment, </a:t>
            </a:r>
            <a:b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pre-screening,</a:t>
            </a:r>
            <a:b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definition,</a:t>
            </a:r>
            <a:b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priority setting</a:t>
            </a:r>
            <a:endParaRPr lang="de-AT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Abgerundete rechteckige Legende 8">
            <a:extLst>
              <a:ext uri="{FF2B5EF4-FFF2-40B4-BE49-F238E27FC236}">
                <a16:creationId xmlns:a16="http://schemas.microsoft.com/office/drawing/2014/main" id="{661ED226-8C9E-7CF9-A8A3-BAB5923EEB4D}"/>
              </a:ext>
            </a:extLst>
          </p:cNvPr>
          <p:cNvSpPr/>
          <p:nvPr/>
        </p:nvSpPr>
        <p:spPr>
          <a:xfrm>
            <a:off x="196106" y="3654195"/>
            <a:ext cx="1584550" cy="2052229"/>
          </a:xfrm>
          <a:prstGeom prst="wedgeRoundRectCallout">
            <a:avLst>
              <a:gd name="adj1" fmla="val 48564"/>
              <a:gd name="adj2" fmla="val 1207"/>
              <a:gd name="adj3" fmla="val 16667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584" tIns="40292" rIns="80584" bIns="40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Awareness and </a:t>
            </a:r>
            <a:b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Motivation</a:t>
            </a:r>
            <a:endParaRPr lang="de-AT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489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template-trami_ppt</Template>
  <TotalTime>0</TotalTime>
  <Words>1421</Words>
  <Application>Microsoft Office PowerPoint</Application>
  <DocSecurity>0</DocSecurity>
  <PresentationFormat>Benutzerdefiniert</PresentationFormat>
  <Paragraphs>193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Times New Roman</vt:lpstr>
      <vt:lpstr>Helvetica</vt:lpstr>
      <vt:lpstr>Wingdings</vt:lpstr>
      <vt:lpstr>Calibri</vt:lpstr>
      <vt:lpstr>Arial</vt:lpstr>
      <vt:lpstr>Tema de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Polt, Wolfgang</dc:creator>
  <cp:keywords/>
  <dc:description/>
  <cp:lastModifiedBy>Kamionka, Hannah</cp:lastModifiedBy>
  <cp:revision>80</cp:revision>
  <cp:lastPrinted>2023-06-23T05:52:03Z</cp:lastPrinted>
  <dcterms:created xsi:type="dcterms:W3CDTF">2022-09-05T06:44:20Z</dcterms:created>
  <dcterms:modified xsi:type="dcterms:W3CDTF">2023-06-23T11:12:55Z</dcterms:modified>
  <cp:category/>
  <dc:identifier/>
  <cp:contentStatus/>
  <dc:language/>
  <cp:version/>
</cp:coreProperties>
</file>